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slides/slide5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61"/>
  </p:handoutMasterIdLst>
  <p:sldIdLst>
    <p:sldId id="256" r:id="rId2"/>
    <p:sldId id="281" r:id="rId3"/>
    <p:sldId id="320" r:id="rId4"/>
    <p:sldId id="286" r:id="rId5"/>
    <p:sldId id="287" r:id="rId6"/>
    <p:sldId id="288" r:id="rId7"/>
    <p:sldId id="289" r:id="rId8"/>
    <p:sldId id="290" r:id="rId9"/>
    <p:sldId id="283" r:id="rId10"/>
    <p:sldId id="285" r:id="rId11"/>
    <p:sldId id="321" r:id="rId12"/>
    <p:sldId id="322" r:id="rId13"/>
    <p:sldId id="323" r:id="rId14"/>
    <p:sldId id="291" r:id="rId15"/>
    <p:sldId id="292" r:id="rId16"/>
    <p:sldId id="293" r:id="rId17"/>
    <p:sldId id="294" r:id="rId18"/>
    <p:sldId id="296" r:id="rId19"/>
    <p:sldId id="295" r:id="rId20"/>
    <p:sldId id="297" r:id="rId21"/>
    <p:sldId id="298" r:id="rId22"/>
    <p:sldId id="299" r:id="rId23"/>
    <p:sldId id="300" r:id="rId24"/>
    <p:sldId id="301" r:id="rId25"/>
    <p:sldId id="302" r:id="rId26"/>
    <p:sldId id="303" r:id="rId27"/>
    <p:sldId id="304" r:id="rId28"/>
    <p:sldId id="305" r:id="rId29"/>
    <p:sldId id="306" r:id="rId30"/>
    <p:sldId id="307" r:id="rId31"/>
    <p:sldId id="308" r:id="rId32"/>
    <p:sldId id="309" r:id="rId33"/>
    <p:sldId id="310" r:id="rId34"/>
    <p:sldId id="311" r:id="rId35"/>
    <p:sldId id="312" r:id="rId36"/>
    <p:sldId id="313" r:id="rId37"/>
    <p:sldId id="314" r:id="rId38"/>
    <p:sldId id="315" r:id="rId39"/>
    <p:sldId id="316" r:id="rId40"/>
    <p:sldId id="317" r:id="rId41"/>
    <p:sldId id="318" r:id="rId42"/>
    <p:sldId id="319" r:id="rId43"/>
    <p:sldId id="257" r:id="rId44"/>
    <p:sldId id="275" r:id="rId45"/>
    <p:sldId id="269" r:id="rId46"/>
    <p:sldId id="277" r:id="rId47"/>
    <p:sldId id="278" r:id="rId48"/>
    <p:sldId id="279" r:id="rId49"/>
    <p:sldId id="280" r:id="rId50"/>
    <p:sldId id="276" r:id="rId51"/>
    <p:sldId id="258" r:id="rId52"/>
    <p:sldId id="259" r:id="rId53"/>
    <p:sldId id="260" r:id="rId54"/>
    <p:sldId id="261" r:id="rId55"/>
    <p:sldId id="262" r:id="rId56"/>
    <p:sldId id="263" r:id="rId57"/>
    <p:sldId id="265" r:id="rId58"/>
    <p:sldId id="266" r:id="rId59"/>
    <p:sldId id="267" r:id="rId60"/>
  </p:sldIdLst>
  <p:sldSz cx="9144000" cy="6858000" type="letter"/>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6" frameSlides="1"/>
  <p:extLst>
    <p:ext uri="{E76CE94A-603C-4142-B9EB-6D1370010A27}">
      <p14:discardImageEditData xmlns:p14="http://schemas.microsoft.com/office/powerpoint/2010/main" xmlns="" val="0"/>
    </p:ext>
    <p:ext uri="{D31A062A-798A-4329-ABDD-BBA856620510}">
      <p14:defaultImageDpi xmlns:p14="http://schemas.microsoft.com/office/powerpoint/2010/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100" d="100"/>
          <a:sy n="100" d="100"/>
        </p:scale>
        <p:origin x="-1950" y="-28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F3B7D6B-2912-054E-A1CF-D162B747E5FD}" type="datetimeFigureOut">
              <a:rPr lang="en-US" smtClean="0"/>
              <a:pPr/>
              <a:t>1/16/2014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075C576-A905-564D-A021-539394ED1BD5}" type="slidenum">
              <a:rPr lang="en-US" smtClean="0"/>
              <a:pPr/>
              <a:t>‹#›</a:t>
            </a:fld>
            <a:endParaRPr lang="en-US"/>
          </a:p>
        </p:txBody>
      </p:sp>
    </p:spTree>
    <p:extLst>
      <p:ext uri="{BB962C8B-B14F-4D97-AF65-F5344CB8AC3E}">
        <p14:creationId xmlns:p14="http://schemas.microsoft.com/office/powerpoint/2010/main" xmlns="" val="1099357678"/>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6.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grpSp>
        <p:nvGrpSpPr>
          <p:cNvPr id="6" name="Group 15"/>
          <p:cNvGrpSpPr/>
          <p:nvPr/>
        </p:nvGrpSpPr>
        <p:grpSpPr>
          <a:xfrm>
            <a:off x="0" y="0"/>
            <a:ext cx="1581220" cy="6858000"/>
            <a:chOff x="134471" y="0"/>
            <a:chExt cx="1581220" cy="6858000"/>
          </a:xfrm>
        </p:grpSpPr>
        <p:pic>
          <p:nvPicPr>
            <p:cNvPr id="7" name="Picture 6" descr="Overlay-Blank.jpg"/>
            <p:cNvPicPr>
              <a:picLocks noChangeAspect="1"/>
            </p:cNvPicPr>
            <p:nvPr userDrawn="1"/>
          </p:nvPicPr>
          <p:blipFill>
            <a:blip r:embed="rId2" cstate="print"/>
            <a:srcRect l="1471" r="83676"/>
            <a:stretch>
              <a:fillRect/>
            </a:stretch>
          </p:blipFill>
          <p:spPr>
            <a:xfrm>
              <a:off x="134471" y="0"/>
              <a:ext cx="1358153" cy="6858000"/>
            </a:xfrm>
            <a:prstGeom prst="rect">
              <a:avLst/>
            </a:prstGeom>
          </p:spPr>
        </p:pic>
        <p:pic>
          <p:nvPicPr>
            <p:cNvPr id="9" name="Picture 8" descr="Overlay-VerticalBridge.jpg"/>
            <p:cNvPicPr>
              <a:picLocks noChangeAspect="1"/>
            </p:cNvPicPr>
            <p:nvPr userDrawn="1"/>
          </p:nvPicPr>
          <p:blipFill>
            <a:blip r:embed="rId3" cstate="print"/>
            <a:stretch>
              <a:fillRect/>
            </a:stretch>
          </p:blipFill>
          <p:spPr>
            <a:xfrm>
              <a:off x="1447800" y="0"/>
              <a:ext cx="267891" cy="6858000"/>
            </a:xfrm>
            <a:prstGeom prst="rect">
              <a:avLst/>
            </a:prstGeom>
          </p:spPr>
        </p:pic>
      </p:grpSp>
      <p:grpSp>
        <p:nvGrpSpPr>
          <p:cNvPr id="11" name="Group 16"/>
          <p:cNvGrpSpPr/>
          <p:nvPr/>
        </p:nvGrpSpPr>
        <p:grpSpPr>
          <a:xfrm>
            <a:off x="7546266" y="0"/>
            <a:ext cx="1597734" cy="6858000"/>
            <a:chOff x="7413812" y="0"/>
            <a:chExt cx="1597734" cy="6858000"/>
          </a:xfrm>
        </p:grpSpPr>
        <p:pic>
          <p:nvPicPr>
            <p:cNvPr id="8" name="Picture 7" descr="Overlay-Blank.jpg"/>
            <p:cNvPicPr>
              <a:picLocks noChangeAspect="1"/>
            </p:cNvPicPr>
            <p:nvPr userDrawn="1"/>
          </p:nvPicPr>
          <p:blipFill>
            <a:blip r:embed="rId2" cstate="print"/>
            <a:srcRect r="85125"/>
            <a:stretch>
              <a:fillRect/>
            </a:stretch>
          </p:blipFill>
          <p:spPr>
            <a:xfrm>
              <a:off x="7651376" y="0"/>
              <a:ext cx="1360170" cy="6858000"/>
            </a:xfrm>
            <a:prstGeom prst="rect">
              <a:avLst/>
            </a:prstGeom>
          </p:spPr>
        </p:pic>
        <p:pic>
          <p:nvPicPr>
            <p:cNvPr id="10" name="Picture 9" descr="Overlay-VerticalBridge.jpg"/>
            <p:cNvPicPr>
              <a:picLocks noChangeAspect="1"/>
            </p:cNvPicPr>
            <p:nvPr userDrawn="1"/>
          </p:nvPicPr>
          <p:blipFill>
            <a:blip r:embed="rId3" cstate="print"/>
            <a:stretch>
              <a:fillRect/>
            </a:stretch>
          </p:blipFill>
          <p:spPr>
            <a:xfrm flipH="1">
              <a:off x="7413812" y="0"/>
              <a:ext cx="267891" cy="6858000"/>
            </a:xfrm>
            <a:prstGeom prst="rect">
              <a:avLst/>
            </a:prstGeom>
          </p:spPr>
        </p:pic>
      </p:grpSp>
      <p:sp>
        <p:nvSpPr>
          <p:cNvPr id="2" name="Title 1"/>
          <p:cNvSpPr>
            <a:spLocks noGrp="1"/>
          </p:cNvSpPr>
          <p:nvPr>
            <p:ph type="ctrTitle"/>
          </p:nvPr>
        </p:nvSpPr>
        <p:spPr>
          <a:xfrm>
            <a:off x="1854200" y="3693645"/>
            <a:ext cx="5446713" cy="1470025"/>
          </a:xfrm>
        </p:spPr>
        <p:txBody>
          <a:bodyPr anchor="b" anchorCtr="0"/>
          <a:lstStyle>
            <a:lvl1pPr>
              <a:lnSpc>
                <a:spcPts val="6800"/>
              </a:lnSpc>
              <a:defRPr sz="6500">
                <a:latin typeface="+mj-lt"/>
              </a:defRPr>
            </a:lvl1pPr>
          </a:lstStyle>
          <a:p>
            <a:r>
              <a:rPr lang="en-US" smtClean="0"/>
              <a:t>Click to edit Master title style</a:t>
            </a:r>
            <a:endParaRPr dirty="0"/>
          </a:p>
        </p:txBody>
      </p:sp>
      <p:sp>
        <p:nvSpPr>
          <p:cNvPr id="3" name="Subtitle 2"/>
          <p:cNvSpPr>
            <a:spLocks noGrp="1"/>
          </p:cNvSpPr>
          <p:nvPr>
            <p:ph type="subTitle" idx="1"/>
          </p:nvPr>
        </p:nvSpPr>
        <p:spPr>
          <a:xfrm>
            <a:off x="1854200" y="5204011"/>
            <a:ext cx="5446713" cy="851647"/>
          </a:xfrm>
        </p:spPr>
        <p:txBody>
          <a:bodyPr>
            <a:normAutofit/>
          </a:bodyPr>
          <a:lstStyle>
            <a:lvl1pPr marL="0" indent="0" algn="ctr">
              <a:spcBef>
                <a:spcPts val="300"/>
              </a:spcBef>
              <a:buNone/>
              <a:defRPr sz="1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a:off x="5257800" y="6356350"/>
            <a:ext cx="2133600" cy="365125"/>
          </a:xfrm>
        </p:spPr>
        <p:txBody>
          <a:bodyPr/>
          <a:lstStyle>
            <a:lvl1pPr>
              <a:defRPr>
                <a:solidFill>
                  <a:schemeClr val="tx2"/>
                </a:solidFill>
              </a:defRPr>
            </a:lvl1pPr>
          </a:lstStyle>
          <a:p>
            <a:fld id="{06040A78-2A4B-4566-8626-79DE0D4C1085}" type="datetimeFigureOut">
              <a:rPr lang="en-US" smtClean="0"/>
              <a:pPr/>
              <a:t>1/16/2014</a:t>
            </a:fld>
            <a:endParaRPr lang="en-US"/>
          </a:p>
        </p:txBody>
      </p:sp>
      <p:sp>
        <p:nvSpPr>
          <p:cNvPr id="5" name="Footer Placeholder 4"/>
          <p:cNvSpPr>
            <a:spLocks noGrp="1"/>
          </p:cNvSpPr>
          <p:nvPr>
            <p:ph type="ftr" sz="quarter" idx="11"/>
          </p:nvPr>
        </p:nvSpPr>
        <p:spPr>
          <a:xfrm>
            <a:off x="1752600" y="6356350"/>
            <a:ext cx="2895600" cy="365125"/>
          </a:xfrm>
        </p:spPr>
        <p:txBody>
          <a:bodyPr/>
          <a:lstStyle>
            <a:lvl1pPr>
              <a:defRPr>
                <a:solidFill>
                  <a:schemeClr val="tx2"/>
                </a:solidFill>
              </a:defRPr>
            </a:lvl1pPr>
          </a:lstStyle>
          <a:p>
            <a:endParaRPr lang="en-US"/>
          </a:p>
        </p:txBody>
      </p:sp>
      <p:pic>
        <p:nvPicPr>
          <p:cNvPr id="15" name="Picture 14" descr="HR-Color.png"/>
          <p:cNvPicPr>
            <a:picLocks noChangeAspect="1"/>
          </p:cNvPicPr>
          <p:nvPr/>
        </p:nvPicPr>
        <p:blipFill>
          <a:blip r:embed="rId4" cstate="print"/>
          <a:stretch>
            <a:fillRect/>
          </a:stretch>
        </p:blipFill>
        <p:spPr>
          <a:xfrm>
            <a:off x="1554480" y="4841209"/>
            <a:ext cx="6035040" cy="340391"/>
          </a:xfrm>
          <a:prstGeom prst="rect">
            <a:avLst/>
          </a:prstGeom>
        </p:spPr>
      </p:pic>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Overlay-Blank.jp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381000" y="609600"/>
            <a:ext cx="3612822" cy="1536192"/>
          </a:xfrm>
        </p:spPr>
        <p:txBody>
          <a:bodyPr vert="horz" lIns="91440" tIns="45720" rIns="91440" bIns="45720" rtlCol="0" anchor="b">
            <a:noAutofit/>
          </a:bodyPr>
          <a:lstStyle>
            <a:lvl1pPr algn="ctr" defTabSz="914400" rtl="0" eaLnBrk="1" latinLnBrk="0" hangingPunct="1">
              <a:lnSpc>
                <a:spcPct val="100000"/>
              </a:lnSpc>
              <a:spcBef>
                <a:spcPct val="0"/>
              </a:spcBef>
              <a:buNone/>
              <a:defRPr sz="3600" b="0" kern="1200">
                <a:solidFill>
                  <a:schemeClr val="tx2"/>
                </a:solidFill>
                <a:latin typeface="+mn-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4873625" y="381000"/>
            <a:ext cx="3813175" cy="5697538"/>
          </a:xfrm>
          <a:solidFill>
            <a:schemeClr val="bg1">
              <a:lumMod val="85000"/>
            </a:schemeClr>
          </a:solidFill>
          <a:ln w="101600">
            <a:solidFill>
              <a:schemeClr val="accent1">
                <a:lumMod val="40000"/>
                <a:lumOff val="60000"/>
                <a:alpha val="40000"/>
              </a:schemeClr>
            </a:solidFill>
            <a:miter lim="800000"/>
          </a:ln>
          <a:effectLst>
            <a:innerShdw blurRad="457200">
              <a:schemeClr val="accent1">
                <a:alpha val="80000"/>
              </a:schemeClr>
            </a:innerShdw>
            <a:softEdge rad="3175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379984" y="2209799"/>
            <a:ext cx="3613792" cy="3222625"/>
          </a:xfrm>
        </p:spPr>
        <p:txBody>
          <a:bodyPr vert="horz" lIns="91440" tIns="45720" rIns="91440" bIns="45720" rtlCol="0">
            <a:normAutofit/>
          </a:bodyPr>
          <a:lstStyle>
            <a:lvl1pPr marL="0" indent="0" algn="ctr">
              <a:spcBef>
                <a:spcPts val="600"/>
              </a:spcBef>
              <a:buNone/>
              <a:defRPr sz="1800" b="0" kern="1200">
                <a:solidFill>
                  <a:schemeClr val="tx2"/>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2400"/>
              </a:spcBef>
              <a:buClr>
                <a:schemeClr val="accent1">
                  <a:lumMod val="60000"/>
                  <a:lumOff val="40000"/>
                </a:schemeClr>
              </a:buClr>
              <a:buFont typeface="Candara" pitchFamily="34" charset="0"/>
              <a:buNone/>
            </a:pPr>
            <a:r>
              <a:rPr lang="en-US" smtClean="0"/>
              <a:t>Click to edit Master text styles</a:t>
            </a:r>
          </a:p>
        </p:txBody>
      </p:sp>
      <p:sp>
        <p:nvSpPr>
          <p:cNvPr id="5" name="Date Placeholder 4"/>
          <p:cNvSpPr>
            <a:spLocks noGrp="1"/>
          </p:cNvSpPr>
          <p:nvPr>
            <p:ph type="dt" sz="half" idx="10"/>
          </p:nvPr>
        </p:nvSpPr>
        <p:spPr/>
        <p:txBody>
          <a:bodyPr/>
          <a:lstStyle/>
          <a:p>
            <a:fld id="{06040A78-2A4B-4566-8626-79DE0D4C1085}" type="datetimeFigureOut">
              <a:rPr lang="en-US" smtClean="0"/>
              <a:pPr/>
              <a:t>1/16/2014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EC526B6-F861-4D54-BBE9-4BB519D3F34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Alt.">
    <p:spTree>
      <p:nvGrpSpPr>
        <p:cNvPr id="1" name=""/>
        <p:cNvGrpSpPr/>
        <p:nvPr/>
      </p:nvGrpSpPr>
      <p:grpSpPr>
        <a:xfrm>
          <a:off x="0" y="0"/>
          <a:ext cx="0" cy="0"/>
          <a:chOff x="0" y="0"/>
          <a:chExt cx="0" cy="0"/>
        </a:xfrm>
      </p:grpSpPr>
      <p:grpSp>
        <p:nvGrpSpPr>
          <p:cNvPr id="8" name="Group 8"/>
          <p:cNvGrpSpPr/>
          <p:nvPr/>
        </p:nvGrpSpPr>
        <p:grpSpPr>
          <a:xfrm>
            <a:off x="4267200" y="0"/>
            <a:ext cx="4876800" cy="6858000"/>
            <a:chOff x="4267200" y="0"/>
            <a:chExt cx="4876800" cy="6858000"/>
          </a:xfrm>
        </p:grpSpPr>
        <p:pic>
          <p:nvPicPr>
            <p:cNvPr id="10" name="Picture 9" descr="Overlay-Blank.jpg"/>
            <p:cNvPicPr>
              <a:picLocks noChangeAspect="1"/>
            </p:cNvPicPr>
            <p:nvPr userDrawn="1"/>
          </p:nvPicPr>
          <p:blipFill>
            <a:blip r:embed="rId2" cstate="print"/>
            <a:srcRect l="4302" r="46875"/>
            <a:stretch>
              <a:fillRect/>
            </a:stretch>
          </p:blipFill>
          <p:spPr>
            <a:xfrm>
              <a:off x="4495800" y="0"/>
              <a:ext cx="4648200" cy="6858000"/>
            </a:xfrm>
            <a:prstGeom prst="rect">
              <a:avLst/>
            </a:prstGeom>
          </p:spPr>
        </p:pic>
        <p:pic>
          <p:nvPicPr>
            <p:cNvPr id="11" name="Picture 10" descr="Overlay-VerticalBridge.jpg"/>
            <p:cNvPicPr>
              <a:picLocks noChangeAspect="1"/>
            </p:cNvPicPr>
            <p:nvPr userDrawn="1"/>
          </p:nvPicPr>
          <p:blipFill>
            <a:blip r:embed="rId3" cstate="print"/>
            <a:stretch>
              <a:fillRect/>
            </a:stretch>
          </p:blipFill>
          <p:spPr>
            <a:xfrm flipH="1">
              <a:off x="4267200" y="0"/>
              <a:ext cx="267891" cy="6858000"/>
            </a:xfrm>
            <a:prstGeom prst="rect">
              <a:avLst/>
            </a:prstGeom>
          </p:spPr>
        </p:pic>
      </p:grpSp>
      <p:sp>
        <p:nvSpPr>
          <p:cNvPr id="2" name="Title 1"/>
          <p:cNvSpPr>
            <a:spLocks noGrp="1"/>
          </p:cNvSpPr>
          <p:nvPr>
            <p:ph type="title"/>
          </p:nvPr>
        </p:nvSpPr>
        <p:spPr>
          <a:xfrm>
            <a:off x="381000" y="609600"/>
            <a:ext cx="3612822" cy="1536192"/>
          </a:xfrm>
        </p:spPr>
        <p:txBody>
          <a:bodyPr vert="horz" lIns="91440" tIns="45720" rIns="91440" bIns="45720" rtlCol="0" anchor="b">
            <a:noAutofit/>
          </a:bodyPr>
          <a:lstStyle>
            <a:lvl1pPr algn="ctr" defTabSz="914400" rtl="0" eaLnBrk="1" latinLnBrk="0" hangingPunct="1">
              <a:lnSpc>
                <a:spcPct val="100000"/>
              </a:lnSpc>
              <a:spcBef>
                <a:spcPct val="0"/>
              </a:spcBef>
              <a:buNone/>
              <a:defRPr sz="3600" b="0" kern="1200">
                <a:solidFill>
                  <a:schemeClr val="tx2"/>
                </a:solidFill>
                <a:latin typeface="+mn-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4873625" y="381000"/>
            <a:ext cx="3813175" cy="5697538"/>
          </a:xfrm>
          <a:solidFill>
            <a:schemeClr val="bg1">
              <a:lumMod val="85000"/>
            </a:schemeClr>
          </a:solidFill>
          <a:ln w="101600">
            <a:noFill/>
            <a:miter lim="800000"/>
          </a:ln>
          <a:effectLst>
            <a:innerShdw blurRad="457200">
              <a:schemeClr val="tx1">
                <a:lumMod val="50000"/>
                <a:lumOff val="50000"/>
                <a:alpha val="80000"/>
              </a:schemeClr>
            </a:innerShdw>
            <a:softEdge rad="1270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379984" y="2209799"/>
            <a:ext cx="3613792" cy="3222625"/>
          </a:xfrm>
        </p:spPr>
        <p:txBody>
          <a:bodyPr vert="horz" lIns="91440" tIns="45720" rIns="91440" bIns="45720" rtlCol="0">
            <a:normAutofit/>
          </a:bodyPr>
          <a:lstStyle>
            <a:lvl1pPr marL="0" indent="0" algn="ctr">
              <a:spcBef>
                <a:spcPts val="600"/>
              </a:spcBef>
              <a:buNone/>
              <a:defRPr sz="1800" b="0" kern="1200">
                <a:solidFill>
                  <a:schemeClr val="tx2"/>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2400"/>
              </a:spcBef>
              <a:buClr>
                <a:schemeClr val="accent1">
                  <a:lumMod val="60000"/>
                  <a:lumOff val="40000"/>
                </a:schemeClr>
              </a:buClr>
              <a:buFont typeface="Candara" pitchFamily="34" charset="0"/>
              <a:buNone/>
            </a:pPr>
            <a:r>
              <a:rPr lang="en-US" smtClean="0"/>
              <a:t>Click to edit Master text styles</a:t>
            </a:r>
          </a:p>
        </p:txBody>
      </p:sp>
      <p:sp>
        <p:nvSpPr>
          <p:cNvPr id="5" name="Date Placeholder 4"/>
          <p:cNvSpPr>
            <a:spLocks noGrp="1"/>
          </p:cNvSpPr>
          <p:nvPr>
            <p:ph type="dt" sz="half" idx="10"/>
          </p:nvPr>
        </p:nvSpPr>
        <p:spPr/>
        <p:txBody>
          <a:bodyPr/>
          <a:lstStyle/>
          <a:p>
            <a:fld id="{06040A78-2A4B-4566-8626-79DE0D4C1085}" type="datetimeFigureOut">
              <a:rPr lang="en-US" smtClean="0"/>
              <a:pPr/>
              <a:t>1/16/2014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EC526B6-F861-4D54-BBE9-4BB519D3F342}"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7" name="Group 6"/>
          <p:cNvGrpSpPr/>
          <p:nvPr/>
        </p:nvGrpSpPr>
        <p:grpSpPr>
          <a:xfrm>
            <a:off x="0" y="1372650"/>
            <a:ext cx="9144000" cy="5485350"/>
            <a:chOff x="0" y="1372650"/>
            <a:chExt cx="9144000" cy="5485350"/>
          </a:xfrm>
        </p:grpSpPr>
        <p:pic>
          <p:nvPicPr>
            <p:cNvPr id="8" name="Picture 7" descr="Overlay-Blank.jpg"/>
            <p:cNvPicPr>
              <a:picLocks noChangeAspect="1"/>
            </p:cNvPicPr>
            <p:nvPr userDrawn="1"/>
          </p:nvPicPr>
          <p:blipFill>
            <a:blip r:embed="rId2" cstate="print"/>
            <a:srcRect t="23333"/>
            <a:stretch>
              <a:fillRect/>
            </a:stretch>
          </p:blipFill>
          <p:spPr>
            <a:xfrm>
              <a:off x="0" y="1600200"/>
              <a:ext cx="9144000" cy="5257800"/>
            </a:xfrm>
            <a:prstGeom prst="rect">
              <a:avLst/>
            </a:prstGeom>
          </p:spPr>
        </p:pic>
        <p:pic>
          <p:nvPicPr>
            <p:cNvPr id="9" name="Picture 8" descr="Overlay-HorizontalBridge.jpg"/>
            <p:cNvPicPr>
              <a:picLocks noChangeAspect="1"/>
            </p:cNvPicPr>
            <p:nvPr userDrawn="1"/>
          </p:nvPicPr>
          <p:blipFill>
            <a:blip r:embed="rId3" cstate="print"/>
            <a:stretch>
              <a:fillRect/>
            </a:stretch>
          </p:blipFill>
          <p:spPr>
            <a:xfrm>
              <a:off x="0" y="1372650"/>
              <a:ext cx="9144000" cy="267891"/>
            </a:xfrm>
            <a:prstGeom prst="rect">
              <a:avLst/>
            </a:prstGeom>
          </p:spPr>
        </p:pic>
      </p:gr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06040A78-2A4B-4566-8626-79DE0D4C1085}" type="datetimeFigureOut">
              <a:rPr lang="en-US" smtClean="0"/>
              <a:pPr/>
              <a:t>1/16/2014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C526B6-F861-4D54-BBE9-4BB519D3F342}"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7" name="Group 10"/>
          <p:cNvGrpSpPr/>
          <p:nvPr/>
        </p:nvGrpSpPr>
        <p:grpSpPr>
          <a:xfrm>
            <a:off x="0" y="0"/>
            <a:ext cx="7696200" cy="6858000"/>
            <a:chOff x="0" y="0"/>
            <a:chExt cx="7696200" cy="6858000"/>
          </a:xfrm>
        </p:grpSpPr>
        <p:pic>
          <p:nvPicPr>
            <p:cNvPr id="8" name="Picture 7" descr="Overlay-Blank.jpg"/>
            <p:cNvPicPr>
              <a:picLocks noChangeAspect="1"/>
            </p:cNvPicPr>
            <p:nvPr userDrawn="1"/>
          </p:nvPicPr>
          <p:blipFill>
            <a:blip r:embed="rId2" cstate="print"/>
            <a:srcRect l="1471" r="16862"/>
            <a:stretch>
              <a:fillRect/>
            </a:stretch>
          </p:blipFill>
          <p:spPr>
            <a:xfrm>
              <a:off x="0" y="0"/>
              <a:ext cx="7467600" cy="6858000"/>
            </a:xfrm>
            <a:prstGeom prst="rect">
              <a:avLst/>
            </a:prstGeom>
          </p:spPr>
        </p:pic>
        <p:pic>
          <p:nvPicPr>
            <p:cNvPr id="9" name="Picture 8" descr="Overlay-VerticalBridge.jpg"/>
            <p:cNvPicPr>
              <a:picLocks noChangeAspect="1"/>
            </p:cNvPicPr>
            <p:nvPr userDrawn="1"/>
          </p:nvPicPr>
          <p:blipFill>
            <a:blip r:embed="rId3" cstate="print"/>
            <a:stretch>
              <a:fillRect/>
            </a:stretch>
          </p:blipFill>
          <p:spPr>
            <a:xfrm>
              <a:off x="7428309" y="0"/>
              <a:ext cx="267891" cy="6858000"/>
            </a:xfrm>
            <a:prstGeom prst="rect">
              <a:avLst/>
            </a:prstGeom>
          </p:spPr>
        </p:pic>
      </p:grpSp>
      <p:sp>
        <p:nvSpPr>
          <p:cNvPr id="2" name="Vertical Title 1"/>
          <p:cNvSpPr>
            <a:spLocks noGrp="1"/>
          </p:cNvSpPr>
          <p:nvPr>
            <p:ph type="title" orient="vert"/>
          </p:nvPr>
        </p:nvSpPr>
        <p:spPr>
          <a:xfrm>
            <a:off x="7620000" y="381001"/>
            <a:ext cx="1447800" cy="5697538"/>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381000" y="381001"/>
            <a:ext cx="6705600" cy="5697537"/>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06040A78-2A4B-4566-8626-79DE0D4C1085}" type="datetimeFigureOut">
              <a:rPr lang="en-US" smtClean="0"/>
              <a:pPr/>
              <a:t>1/16/2014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C526B6-F861-4D54-BBE9-4BB519D3F34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7" name="Group 6"/>
          <p:cNvGrpSpPr/>
          <p:nvPr/>
        </p:nvGrpSpPr>
        <p:grpSpPr>
          <a:xfrm>
            <a:off x="0" y="1372650"/>
            <a:ext cx="9144000" cy="5485350"/>
            <a:chOff x="0" y="1372650"/>
            <a:chExt cx="9144000" cy="5485350"/>
          </a:xfrm>
        </p:grpSpPr>
        <p:pic>
          <p:nvPicPr>
            <p:cNvPr id="8" name="Picture 7" descr="Overlay-Blank.jpg"/>
            <p:cNvPicPr>
              <a:picLocks noChangeAspect="1"/>
            </p:cNvPicPr>
            <p:nvPr userDrawn="1"/>
          </p:nvPicPr>
          <p:blipFill>
            <a:blip r:embed="rId2" cstate="print"/>
            <a:srcRect t="23333"/>
            <a:stretch>
              <a:fillRect/>
            </a:stretch>
          </p:blipFill>
          <p:spPr>
            <a:xfrm>
              <a:off x="0" y="1600200"/>
              <a:ext cx="9144000" cy="5257800"/>
            </a:xfrm>
            <a:prstGeom prst="rect">
              <a:avLst/>
            </a:prstGeom>
          </p:spPr>
        </p:pic>
        <p:pic>
          <p:nvPicPr>
            <p:cNvPr id="9" name="Picture 8" descr="Overlay-HorizontalBridge.jpg"/>
            <p:cNvPicPr>
              <a:picLocks noChangeAspect="1"/>
            </p:cNvPicPr>
            <p:nvPr userDrawn="1"/>
          </p:nvPicPr>
          <p:blipFill>
            <a:blip r:embed="rId3" cstate="print"/>
            <a:stretch>
              <a:fillRect/>
            </a:stretch>
          </p:blipFill>
          <p:spPr>
            <a:xfrm>
              <a:off x="0" y="1372650"/>
              <a:ext cx="9144000" cy="267891"/>
            </a:xfrm>
            <a:prstGeom prst="rect">
              <a:avLst/>
            </a:prstGeom>
          </p:spPr>
        </p:pic>
      </p:gr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06040A78-2A4B-4566-8626-79DE0D4C1085}" type="datetimeFigureOut">
              <a:rPr lang="en-US" smtClean="0"/>
              <a:pPr/>
              <a:t>1/16/2014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C526B6-F861-4D54-BBE9-4BB519D3F34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bg>
      <p:bgRef idx="1002">
        <a:schemeClr val="bg2"/>
      </p:bgRef>
    </p:bg>
    <p:spTree>
      <p:nvGrpSpPr>
        <p:cNvPr id="1" name=""/>
        <p:cNvGrpSpPr/>
        <p:nvPr/>
      </p:nvGrpSpPr>
      <p:grpSpPr>
        <a:xfrm>
          <a:off x="0" y="0"/>
          <a:ext cx="0" cy="0"/>
          <a:chOff x="0" y="0"/>
          <a:chExt cx="0" cy="0"/>
        </a:xfrm>
      </p:grpSpPr>
      <p:grpSp>
        <p:nvGrpSpPr>
          <p:cNvPr id="6" name="Group 15"/>
          <p:cNvGrpSpPr/>
          <p:nvPr/>
        </p:nvGrpSpPr>
        <p:grpSpPr>
          <a:xfrm>
            <a:off x="0" y="0"/>
            <a:ext cx="1581220" cy="6858000"/>
            <a:chOff x="134471" y="0"/>
            <a:chExt cx="1581220" cy="6858000"/>
          </a:xfrm>
        </p:grpSpPr>
        <p:pic>
          <p:nvPicPr>
            <p:cNvPr id="7" name="Picture 6" descr="Overlay-Blank.jpg"/>
            <p:cNvPicPr>
              <a:picLocks noChangeAspect="1"/>
            </p:cNvPicPr>
            <p:nvPr userDrawn="1"/>
          </p:nvPicPr>
          <p:blipFill>
            <a:blip r:embed="rId2" cstate="print"/>
            <a:srcRect l="1471" r="83676"/>
            <a:stretch>
              <a:fillRect/>
            </a:stretch>
          </p:blipFill>
          <p:spPr>
            <a:xfrm>
              <a:off x="134471" y="0"/>
              <a:ext cx="1358153" cy="6858000"/>
            </a:xfrm>
            <a:prstGeom prst="rect">
              <a:avLst/>
            </a:prstGeom>
          </p:spPr>
        </p:pic>
        <p:pic>
          <p:nvPicPr>
            <p:cNvPr id="9" name="Picture 8" descr="Overlay-VerticalBridge.jpg"/>
            <p:cNvPicPr>
              <a:picLocks noChangeAspect="1"/>
            </p:cNvPicPr>
            <p:nvPr userDrawn="1"/>
          </p:nvPicPr>
          <p:blipFill>
            <a:blip r:embed="rId3" cstate="print"/>
            <a:stretch>
              <a:fillRect/>
            </a:stretch>
          </p:blipFill>
          <p:spPr>
            <a:xfrm>
              <a:off x="1447800" y="0"/>
              <a:ext cx="267891" cy="6858000"/>
            </a:xfrm>
            <a:prstGeom prst="rect">
              <a:avLst/>
            </a:prstGeom>
          </p:spPr>
        </p:pic>
      </p:grpSp>
      <p:grpSp>
        <p:nvGrpSpPr>
          <p:cNvPr id="11" name="Group 16"/>
          <p:cNvGrpSpPr/>
          <p:nvPr/>
        </p:nvGrpSpPr>
        <p:grpSpPr>
          <a:xfrm>
            <a:off x="7546266" y="0"/>
            <a:ext cx="1597734" cy="6858000"/>
            <a:chOff x="7413812" y="0"/>
            <a:chExt cx="1597734" cy="6858000"/>
          </a:xfrm>
        </p:grpSpPr>
        <p:pic>
          <p:nvPicPr>
            <p:cNvPr id="8" name="Picture 7" descr="Overlay-Blank.jpg"/>
            <p:cNvPicPr>
              <a:picLocks noChangeAspect="1"/>
            </p:cNvPicPr>
            <p:nvPr userDrawn="1"/>
          </p:nvPicPr>
          <p:blipFill>
            <a:blip r:embed="rId2" cstate="print"/>
            <a:srcRect r="85125"/>
            <a:stretch>
              <a:fillRect/>
            </a:stretch>
          </p:blipFill>
          <p:spPr>
            <a:xfrm>
              <a:off x="7651376" y="0"/>
              <a:ext cx="1360170" cy="6858000"/>
            </a:xfrm>
            <a:prstGeom prst="rect">
              <a:avLst/>
            </a:prstGeom>
          </p:spPr>
        </p:pic>
        <p:pic>
          <p:nvPicPr>
            <p:cNvPr id="10" name="Picture 9" descr="Overlay-VerticalBridge.jpg"/>
            <p:cNvPicPr>
              <a:picLocks noChangeAspect="1"/>
            </p:cNvPicPr>
            <p:nvPr userDrawn="1"/>
          </p:nvPicPr>
          <p:blipFill>
            <a:blip r:embed="rId3" cstate="print"/>
            <a:stretch>
              <a:fillRect/>
            </a:stretch>
          </p:blipFill>
          <p:spPr>
            <a:xfrm flipH="1">
              <a:off x="7413812" y="0"/>
              <a:ext cx="267891" cy="6858000"/>
            </a:xfrm>
            <a:prstGeom prst="rect">
              <a:avLst/>
            </a:prstGeom>
          </p:spPr>
        </p:pic>
      </p:grpSp>
      <p:sp>
        <p:nvSpPr>
          <p:cNvPr id="2" name="Title 1"/>
          <p:cNvSpPr>
            <a:spLocks noGrp="1"/>
          </p:cNvSpPr>
          <p:nvPr>
            <p:ph type="ctrTitle"/>
          </p:nvPr>
        </p:nvSpPr>
        <p:spPr>
          <a:xfrm>
            <a:off x="1854200" y="3693645"/>
            <a:ext cx="5446713" cy="1470025"/>
          </a:xfrm>
        </p:spPr>
        <p:txBody>
          <a:bodyPr anchor="b" anchorCtr="0"/>
          <a:lstStyle>
            <a:lvl1pPr>
              <a:lnSpc>
                <a:spcPts val="6800"/>
              </a:lnSpc>
              <a:defRPr sz="6500">
                <a:latin typeface="+mj-lt"/>
              </a:defRPr>
            </a:lvl1pPr>
          </a:lstStyle>
          <a:p>
            <a:r>
              <a:rPr lang="en-US" smtClean="0"/>
              <a:t>Click to edit Master title style</a:t>
            </a:r>
            <a:endParaRPr/>
          </a:p>
        </p:txBody>
      </p:sp>
      <p:sp>
        <p:nvSpPr>
          <p:cNvPr id="3" name="Subtitle 2"/>
          <p:cNvSpPr>
            <a:spLocks noGrp="1"/>
          </p:cNvSpPr>
          <p:nvPr>
            <p:ph type="subTitle" idx="1"/>
          </p:nvPr>
        </p:nvSpPr>
        <p:spPr>
          <a:xfrm>
            <a:off x="1854200" y="5204011"/>
            <a:ext cx="5446713" cy="851647"/>
          </a:xfrm>
        </p:spPr>
        <p:txBody>
          <a:bodyPr>
            <a:normAutofit/>
          </a:bodyPr>
          <a:lstStyle>
            <a:lvl1pPr marL="0" indent="0" algn="ctr">
              <a:spcBef>
                <a:spcPts val="300"/>
              </a:spcBef>
              <a:buNone/>
              <a:defRPr sz="1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a:off x="5257800" y="6356350"/>
            <a:ext cx="2133600" cy="365125"/>
          </a:xfrm>
        </p:spPr>
        <p:txBody>
          <a:bodyPr/>
          <a:lstStyle>
            <a:lvl1pPr>
              <a:defRPr>
                <a:solidFill>
                  <a:schemeClr val="tx2"/>
                </a:solidFill>
              </a:defRPr>
            </a:lvl1pPr>
          </a:lstStyle>
          <a:p>
            <a:fld id="{06040A78-2A4B-4566-8626-79DE0D4C1085}" type="datetimeFigureOut">
              <a:rPr lang="en-US" smtClean="0"/>
              <a:pPr/>
              <a:t>1/16/2014</a:t>
            </a:fld>
            <a:endParaRPr lang="en-US"/>
          </a:p>
        </p:txBody>
      </p:sp>
      <p:sp>
        <p:nvSpPr>
          <p:cNvPr id="5" name="Footer Placeholder 4"/>
          <p:cNvSpPr>
            <a:spLocks noGrp="1"/>
          </p:cNvSpPr>
          <p:nvPr>
            <p:ph type="ftr" sz="quarter" idx="11"/>
          </p:nvPr>
        </p:nvSpPr>
        <p:spPr>
          <a:xfrm>
            <a:off x="1752600" y="6356350"/>
            <a:ext cx="2895600" cy="365125"/>
          </a:xfrm>
        </p:spPr>
        <p:txBody>
          <a:bodyPr/>
          <a:lstStyle>
            <a:lvl1pPr>
              <a:defRPr>
                <a:solidFill>
                  <a:schemeClr val="tx2"/>
                </a:solidFill>
              </a:defRPr>
            </a:lvl1pPr>
          </a:lstStyle>
          <a:p>
            <a:endParaRPr lang="en-US"/>
          </a:p>
        </p:txBody>
      </p:sp>
      <p:pic>
        <p:nvPicPr>
          <p:cNvPr id="15" name="Picture 14" descr="HR-Color.png"/>
          <p:cNvPicPr>
            <a:picLocks noChangeAspect="1"/>
          </p:cNvPicPr>
          <p:nvPr/>
        </p:nvPicPr>
        <p:blipFill>
          <a:blip r:embed="rId4" cstate="print"/>
          <a:stretch>
            <a:fillRect/>
          </a:stretch>
        </p:blipFill>
        <p:spPr>
          <a:xfrm>
            <a:off x="1554480" y="4841209"/>
            <a:ext cx="6035040" cy="340391"/>
          </a:xfrm>
          <a:prstGeom prst="rect">
            <a:avLst/>
          </a:prstGeom>
        </p:spPr>
      </p:pic>
      <p:sp>
        <p:nvSpPr>
          <p:cNvPr id="14" name="Picture Placeholder 13"/>
          <p:cNvSpPr>
            <a:spLocks noGrp="1"/>
          </p:cNvSpPr>
          <p:nvPr>
            <p:ph type="pic" sz="quarter" idx="12"/>
          </p:nvPr>
        </p:nvSpPr>
        <p:spPr>
          <a:xfrm>
            <a:off x="3307977" y="950260"/>
            <a:ext cx="2528046" cy="2528046"/>
          </a:xfrm>
          <a:prstGeom prst="ellipse">
            <a:avLst/>
          </a:prstGeom>
          <a:solidFill>
            <a:schemeClr val="bg1">
              <a:lumMod val="85000"/>
            </a:schemeClr>
          </a:solidFill>
          <a:ln w="101600">
            <a:noFill/>
            <a:miter lim="800000"/>
          </a:ln>
          <a:effectLst>
            <a:innerShdw blurRad="762000">
              <a:schemeClr val="accent1">
                <a:alpha val="80000"/>
              </a:schemeClr>
            </a:innerShdw>
            <a:softEdge rad="317500"/>
          </a:effectLst>
        </p:spPr>
        <p:txBody>
          <a:bodyPr vert="horz" lIns="91440" tIns="45720" rIns="91440" bIns="45720" rtlCol="0">
            <a:normAutofit/>
          </a:bodyPr>
          <a:lstStyle>
            <a:lvl1pPr marL="0" indent="0" algn="ctr" defTabSz="914400" rtl="0" eaLnBrk="1" latinLnBrk="0" hangingPunct="1">
              <a:spcBef>
                <a:spcPts val="2400"/>
              </a:spcBef>
              <a:buClr>
                <a:schemeClr val="accent1">
                  <a:lumMod val="60000"/>
                  <a:lumOff val="40000"/>
                </a:schemeClr>
              </a:buClr>
              <a:buFont typeface="Candara" pitchFamily="34" charset="0"/>
              <a:buNone/>
              <a:defRPr sz="2400" kern="1200">
                <a:solidFill>
                  <a:schemeClr val="tx2"/>
                </a:solidFill>
                <a:latin typeface="+mn-lt"/>
                <a:ea typeface="+mn-ea"/>
                <a:cs typeface="+mn-cs"/>
              </a:defRPr>
            </a:lvl1pPr>
          </a:lstStyle>
          <a:p>
            <a:r>
              <a:rPr lang="en-US" smtClean="0"/>
              <a:t>Drag picture to placeholder or click icon to add</a:t>
            </a:r>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854200" y="1851212"/>
            <a:ext cx="5446714" cy="1730375"/>
          </a:xfrm>
        </p:spPr>
        <p:txBody>
          <a:bodyPr anchor="b" anchorCtr="0"/>
          <a:lstStyle>
            <a:lvl1pPr algn="ctr">
              <a:lnSpc>
                <a:spcPts val="6800"/>
              </a:lnSpc>
              <a:defRPr sz="6500" b="0" cap="none" baseline="0">
                <a:latin typeface="+mj-lt"/>
              </a:defRPr>
            </a:lvl1pPr>
          </a:lstStyle>
          <a:p>
            <a:r>
              <a:rPr lang="en-US" smtClean="0"/>
              <a:t>Click to edit Master title style</a:t>
            </a:r>
            <a:endParaRPr/>
          </a:p>
        </p:txBody>
      </p:sp>
      <p:sp>
        <p:nvSpPr>
          <p:cNvPr id="3" name="Text Placeholder 2"/>
          <p:cNvSpPr>
            <a:spLocks noGrp="1"/>
          </p:cNvSpPr>
          <p:nvPr>
            <p:ph type="body" idx="1"/>
          </p:nvPr>
        </p:nvSpPr>
        <p:spPr>
          <a:xfrm>
            <a:off x="1854200" y="3576918"/>
            <a:ext cx="5446714" cy="829982"/>
          </a:xfrm>
        </p:spPr>
        <p:txBody>
          <a:bodyPr anchor="t" anchorCtr="0">
            <a:normAutofit/>
          </a:bodyPr>
          <a:lstStyle>
            <a:lvl1pPr marL="0" indent="0" algn="ctr">
              <a:spcBef>
                <a:spcPts val="300"/>
              </a:spcBef>
              <a:buNone/>
              <a:defRPr sz="1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6040A78-2A4B-4566-8626-79DE0D4C1085}" type="datetimeFigureOut">
              <a:rPr lang="en-US" smtClean="0"/>
              <a:pPr/>
              <a:t>1/16/2014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C526B6-F861-4D54-BBE9-4BB519D3F342}" type="slidenum">
              <a:rPr lang="en-US" smtClean="0"/>
              <a:pPr/>
              <a:t>‹#›</a:t>
            </a:fld>
            <a:endParaRPr lang="en-US"/>
          </a:p>
        </p:txBody>
      </p:sp>
      <p:grpSp>
        <p:nvGrpSpPr>
          <p:cNvPr id="7" name="Group 9"/>
          <p:cNvGrpSpPr/>
          <p:nvPr/>
        </p:nvGrpSpPr>
        <p:grpSpPr>
          <a:xfrm>
            <a:off x="0" y="0"/>
            <a:ext cx="9144000" cy="1191256"/>
            <a:chOff x="0" y="0"/>
            <a:chExt cx="9144000" cy="1191256"/>
          </a:xfrm>
        </p:grpSpPr>
        <p:pic>
          <p:nvPicPr>
            <p:cNvPr id="8" name="Picture 7" descr="Overlay-Blank.jpg"/>
            <p:cNvPicPr>
              <a:picLocks noChangeAspect="1"/>
            </p:cNvPicPr>
            <p:nvPr userDrawn="1"/>
          </p:nvPicPr>
          <p:blipFill>
            <a:blip r:embed="rId2" cstate="print"/>
            <a:srcRect b="85555"/>
            <a:stretch>
              <a:fillRect/>
            </a:stretch>
          </p:blipFill>
          <p:spPr>
            <a:xfrm>
              <a:off x="0" y="0"/>
              <a:ext cx="9144000" cy="990600"/>
            </a:xfrm>
            <a:prstGeom prst="rect">
              <a:avLst/>
            </a:prstGeom>
          </p:spPr>
        </p:pic>
        <p:pic>
          <p:nvPicPr>
            <p:cNvPr id="9" name="Picture 8" descr="Overlay-HorizontalBridge.jpg"/>
            <p:cNvPicPr>
              <a:picLocks noChangeAspect="1"/>
            </p:cNvPicPr>
            <p:nvPr userDrawn="1"/>
          </p:nvPicPr>
          <p:blipFill>
            <a:blip r:embed="rId3" cstate="print"/>
            <a:stretch>
              <a:fillRect/>
            </a:stretch>
          </p:blipFill>
          <p:spPr>
            <a:xfrm flipV="1">
              <a:off x="0" y="923365"/>
              <a:ext cx="9144000" cy="267891"/>
            </a:xfrm>
            <a:prstGeom prst="rect">
              <a:avLst/>
            </a:prstGeom>
          </p:spPr>
        </p:pic>
      </p:grpSp>
      <p:grpSp>
        <p:nvGrpSpPr>
          <p:cNvPr id="10" name="Group 10"/>
          <p:cNvGrpSpPr/>
          <p:nvPr/>
        </p:nvGrpSpPr>
        <p:grpSpPr>
          <a:xfrm flipV="1">
            <a:off x="0" y="5666744"/>
            <a:ext cx="9144000" cy="1191256"/>
            <a:chOff x="0" y="0"/>
            <a:chExt cx="9144000" cy="1191256"/>
          </a:xfrm>
        </p:grpSpPr>
        <p:pic>
          <p:nvPicPr>
            <p:cNvPr id="12" name="Picture 11" descr="Overlay-Blank.jpg"/>
            <p:cNvPicPr>
              <a:picLocks noChangeAspect="1"/>
            </p:cNvPicPr>
            <p:nvPr userDrawn="1"/>
          </p:nvPicPr>
          <p:blipFill>
            <a:blip r:embed="rId2" cstate="print"/>
            <a:srcRect b="85555"/>
            <a:stretch>
              <a:fillRect/>
            </a:stretch>
          </p:blipFill>
          <p:spPr>
            <a:xfrm>
              <a:off x="0" y="0"/>
              <a:ext cx="9144000" cy="990600"/>
            </a:xfrm>
            <a:prstGeom prst="rect">
              <a:avLst/>
            </a:prstGeom>
          </p:spPr>
        </p:pic>
        <p:pic>
          <p:nvPicPr>
            <p:cNvPr id="13" name="Picture 12" descr="Overlay-HorizontalBridge.jpg"/>
            <p:cNvPicPr>
              <a:picLocks noChangeAspect="1"/>
            </p:cNvPicPr>
            <p:nvPr userDrawn="1"/>
          </p:nvPicPr>
          <p:blipFill>
            <a:blip r:embed="rId3" cstate="print"/>
            <a:stretch>
              <a:fillRect/>
            </a:stretch>
          </p:blipFill>
          <p:spPr>
            <a:xfrm flipV="1">
              <a:off x="0" y="923365"/>
              <a:ext cx="9144000" cy="267891"/>
            </a:xfrm>
            <a:prstGeom prst="rect">
              <a:avLst/>
            </a:prstGeom>
          </p:spPr>
        </p:pic>
      </p:grpSp>
      <p:pic>
        <p:nvPicPr>
          <p:cNvPr id="14" name="Picture 13" descr="HR-Color.png"/>
          <p:cNvPicPr>
            <a:picLocks noChangeAspect="1"/>
          </p:cNvPicPr>
          <p:nvPr/>
        </p:nvPicPr>
        <p:blipFill>
          <a:blip r:embed="rId4" cstate="print"/>
          <a:stretch>
            <a:fillRect/>
          </a:stretch>
        </p:blipFill>
        <p:spPr>
          <a:xfrm>
            <a:off x="1554480" y="3258805"/>
            <a:ext cx="6035040" cy="340391"/>
          </a:xfrm>
          <a:prstGeom prst="rect">
            <a:avLst/>
          </a:prstGeom>
        </p:spPr>
      </p:pic>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8" name="Group 7"/>
          <p:cNvGrpSpPr/>
          <p:nvPr/>
        </p:nvGrpSpPr>
        <p:grpSpPr>
          <a:xfrm>
            <a:off x="0" y="1372650"/>
            <a:ext cx="9144000" cy="5485350"/>
            <a:chOff x="0" y="1372650"/>
            <a:chExt cx="9144000" cy="5485350"/>
          </a:xfrm>
        </p:grpSpPr>
        <p:pic>
          <p:nvPicPr>
            <p:cNvPr id="9" name="Picture 8" descr="Overlay-Blank.jpg"/>
            <p:cNvPicPr>
              <a:picLocks noChangeAspect="1"/>
            </p:cNvPicPr>
            <p:nvPr userDrawn="1"/>
          </p:nvPicPr>
          <p:blipFill>
            <a:blip r:embed="rId2" cstate="print"/>
            <a:srcRect t="23333"/>
            <a:stretch>
              <a:fillRect/>
            </a:stretch>
          </p:blipFill>
          <p:spPr>
            <a:xfrm>
              <a:off x="0" y="1600200"/>
              <a:ext cx="9144000" cy="5257800"/>
            </a:xfrm>
            <a:prstGeom prst="rect">
              <a:avLst/>
            </a:prstGeom>
          </p:spPr>
        </p:pic>
        <p:pic>
          <p:nvPicPr>
            <p:cNvPr id="10" name="Picture 9" descr="Overlay-HorizontalBridge.jpg"/>
            <p:cNvPicPr>
              <a:picLocks noChangeAspect="1"/>
            </p:cNvPicPr>
            <p:nvPr userDrawn="1"/>
          </p:nvPicPr>
          <p:blipFill>
            <a:blip r:embed="rId3" cstate="print"/>
            <a:stretch>
              <a:fillRect/>
            </a:stretch>
          </p:blipFill>
          <p:spPr>
            <a:xfrm>
              <a:off x="0" y="1372650"/>
              <a:ext cx="9144000" cy="267891"/>
            </a:xfrm>
            <a:prstGeom prst="rect">
              <a:avLst/>
            </a:prstGeom>
          </p:spPr>
        </p:pic>
      </p:gr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792162" y="1774825"/>
            <a:ext cx="3566160" cy="4303713"/>
          </a:xfrm>
        </p:spPr>
        <p:txBody>
          <a:bodyPr>
            <a:normAutofit/>
          </a:bodyPr>
          <a:lstStyle>
            <a:lvl1pPr>
              <a:defRPr sz="2400"/>
            </a:lvl1pPr>
            <a:lvl2pPr>
              <a:defRPr sz="2200"/>
            </a:lvl2pPr>
            <a:lvl3pPr>
              <a:defRPr sz="2000"/>
            </a:lvl3pPr>
            <a:lvl4pPr>
              <a:defRPr sz="1800"/>
            </a:lvl4pPr>
            <a:lvl5pPr>
              <a:defRPr sz="1800"/>
            </a:lvl5pPr>
            <a:lvl6pPr>
              <a:defRPr sz="1800"/>
            </a:lvl6pPr>
            <a:lvl7pPr marL="2055813" indent="-344488">
              <a:defRPr sz="1800"/>
            </a:lvl7pPr>
            <a:lvl8pPr marL="2055813" indent="-344488">
              <a:defRPr sz="1800"/>
            </a:lvl8pPr>
            <a:lvl9pPr marL="205581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766534" y="1774825"/>
            <a:ext cx="3566160" cy="4303713"/>
          </a:xfrm>
        </p:spPr>
        <p:txBody>
          <a:bodyPr>
            <a:normAutofit/>
          </a:bodyPr>
          <a:lstStyle>
            <a:lvl1pPr>
              <a:defRPr sz="2400"/>
            </a:lvl1pPr>
            <a:lvl2pPr>
              <a:defRPr sz="2200"/>
            </a:lvl2pPr>
            <a:lvl3pPr>
              <a:defRPr sz="2000"/>
            </a:lvl3pPr>
            <a:lvl4pPr>
              <a:defRPr sz="1800"/>
            </a:lvl4pPr>
            <a:lvl5pPr>
              <a:defRPr sz="1800"/>
            </a:lvl5pPr>
            <a:lvl6pPr>
              <a:defRPr sz="1800"/>
            </a:lvl6pPr>
            <a:lvl7pPr marL="2055813" indent="-344488">
              <a:defRPr sz="1800"/>
            </a:lvl7pPr>
            <a:lvl8pPr marL="2055813" indent="-344488">
              <a:defRPr sz="1800"/>
            </a:lvl8pPr>
            <a:lvl9pPr marL="205581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06040A78-2A4B-4566-8626-79DE0D4C1085}" type="datetimeFigureOut">
              <a:rPr lang="en-US" smtClean="0"/>
              <a:pPr/>
              <a:t>1/16/2014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EC526B6-F861-4D54-BBE9-4BB519D3F34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10" name="Group 9"/>
          <p:cNvGrpSpPr/>
          <p:nvPr/>
        </p:nvGrpSpPr>
        <p:grpSpPr>
          <a:xfrm>
            <a:off x="0" y="1372650"/>
            <a:ext cx="9144000" cy="5485350"/>
            <a:chOff x="0" y="1372650"/>
            <a:chExt cx="9144000" cy="5485350"/>
          </a:xfrm>
        </p:grpSpPr>
        <p:pic>
          <p:nvPicPr>
            <p:cNvPr id="11" name="Picture 10" descr="Overlay-Blank.jpg"/>
            <p:cNvPicPr>
              <a:picLocks noChangeAspect="1"/>
            </p:cNvPicPr>
            <p:nvPr userDrawn="1"/>
          </p:nvPicPr>
          <p:blipFill>
            <a:blip r:embed="rId2" cstate="print"/>
            <a:srcRect t="23333"/>
            <a:stretch>
              <a:fillRect/>
            </a:stretch>
          </p:blipFill>
          <p:spPr>
            <a:xfrm>
              <a:off x="0" y="1600200"/>
              <a:ext cx="9144000" cy="5257800"/>
            </a:xfrm>
            <a:prstGeom prst="rect">
              <a:avLst/>
            </a:prstGeom>
          </p:spPr>
        </p:pic>
        <p:pic>
          <p:nvPicPr>
            <p:cNvPr id="12" name="Picture 11" descr="Overlay-HorizontalBridge.jpg"/>
            <p:cNvPicPr>
              <a:picLocks noChangeAspect="1"/>
            </p:cNvPicPr>
            <p:nvPr userDrawn="1"/>
          </p:nvPicPr>
          <p:blipFill>
            <a:blip r:embed="rId3" cstate="print"/>
            <a:stretch>
              <a:fillRect/>
            </a:stretch>
          </p:blipFill>
          <p:spPr>
            <a:xfrm>
              <a:off x="0" y="1372650"/>
              <a:ext cx="9144000" cy="267891"/>
            </a:xfrm>
            <a:prstGeom prst="rect">
              <a:avLst/>
            </a:prstGeom>
          </p:spPr>
        </p:pic>
      </p:gr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77240" y="1879320"/>
            <a:ext cx="3566160" cy="639762"/>
          </a:xfrm>
        </p:spPr>
        <p:txBody>
          <a:bodyPr anchor="b" anchorCtr="0">
            <a:noAutofit/>
          </a:bodyPr>
          <a:lstStyle>
            <a:lvl1pPr marL="0" indent="0" algn="ctr">
              <a:spcBef>
                <a:spcPts val="0"/>
              </a:spcBef>
              <a:buNone/>
              <a:defRPr sz="2800" b="0">
                <a:solidFill>
                  <a:schemeClr val="tx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77240" y="2590799"/>
            <a:ext cx="3566160" cy="3487739"/>
          </a:xfrm>
        </p:spPr>
        <p:txBody>
          <a:bodyPr>
            <a:normAutofit/>
          </a:bodyPr>
          <a:lstStyle>
            <a:lvl1pPr>
              <a:defRPr sz="2200"/>
            </a:lvl1pPr>
            <a:lvl2pPr>
              <a:defRPr sz="20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766048" y="1879320"/>
            <a:ext cx="3566160" cy="639762"/>
          </a:xfrm>
        </p:spPr>
        <p:txBody>
          <a:bodyPr anchor="b" anchorCtr="0">
            <a:noAutofit/>
          </a:bodyPr>
          <a:lstStyle>
            <a:lvl1pPr marL="0" indent="0" algn="ctr">
              <a:spcBef>
                <a:spcPts val="0"/>
              </a:spcBef>
              <a:buNone/>
              <a:defRPr sz="2800" b="0">
                <a:solidFill>
                  <a:schemeClr val="tx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66048" y="2590799"/>
            <a:ext cx="3566160" cy="3487739"/>
          </a:xfrm>
        </p:spPr>
        <p:txBody>
          <a:bodyPr>
            <a:normAutofit/>
          </a:bodyPr>
          <a:lstStyle>
            <a:lvl1pPr>
              <a:defRPr sz="2200"/>
            </a:lvl1pPr>
            <a:lvl2pPr>
              <a:defRPr sz="20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06040A78-2A4B-4566-8626-79DE0D4C1085}" type="datetimeFigureOut">
              <a:rPr lang="en-US" smtClean="0"/>
              <a:pPr/>
              <a:t>1/16/2014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EC526B6-F861-4D54-BBE9-4BB519D3F342}" type="slidenum">
              <a:rPr lang="en-US" smtClean="0"/>
              <a:pPr/>
              <a:t>‹#›</a:t>
            </a:fld>
            <a:endParaRPr lang="en-US"/>
          </a:p>
        </p:txBody>
      </p:sp>
      <p:pic>
        <p:nvPicPr>
          <p:cNvPr id="14" name="Picture 13" descr="Overlay-HorizontalBridge.jpg"/>
          <p:cNvPicPr>
            <a:picLocks noChangeAspect="1"/>
          </p:cNvPicPr>
          <p:nvPr/>
        </p:nvPicPr>
        <p:blipFill>
          <a:blip r:embed="rId3" cstate="print"/>
          <a:srcRect t="23425" r="61031" b="39764"/>
          <a:stretch>
            <a:fillRect/>
          </a:stretch>
        </p:blipFill>
        <p:spPr>
          <a:xfrm>
            <a:off x="4766048" y="2460812"/>
            <a:ext cx="3563348" cy="98613"/>
          </a:xfrm>
          <a:prstGeom prst="rect">
            <a:avLst/>
          </a:prstGeom>
          <a:solidFill>
            <a:schemeClr val="bg2">
              <a:lumMod val="40000"/>
              <a:lumOff val="60000"/>
            </a:schemeClr>
          </a:solidFill>
        </p:spPr>
      </p:pic>
      <p:pic>
        <p:nvPicPr>
          <p:cNvPr id="15" name="Picture 14" descr="Overlay-HorizontalBridge.jpg"/>
          <p:cNvPicPr>
            <a:picLocks noChangeAspect="1"/>
          </p:cNvPicPr>
          <p:nvPr/>
        </p:nvPicPr>
        <p:blipFill>
          <a:blip r:embed="rId3" cstate="print"/>
          <a:srcRect t="23425" r="61031" b="39764"/>
          <a:stretch>
            <a:fillRect/>
          </a:stretch>
        </p:blipFill>
        <p:spPr>
          <a:xfrm>
            <a:off x="780052" y="2460812"/>
            <a:ext cx="3563348" cy="98613"/>
          </a:xfrm>
          <a:prstGeom prst="rect">
            <a:avLst/>
          </a:prstGeom>
          <a:solidFill>
            <a:schemeClr val="bg2">
              <a:lumMod val="40000"/>
              <a:lumOff val="60000"/>
            </a:schemeClr>
          </a:solid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6" name="Group 5"/>
          <p:cNvGrpSpPr/>
          <p:nvPr/>
        </p:nvGrpSpPr>
        <p:grpSpPr>
          <a:xfrm>
            <a:off x="0" y="1372650"/>
            <a:ext cx="9144000" cy="5485350"/>
            <a:chOff x="0" y="1372650"/>
            <a:chExt cx="9144000" cy="5485350"/>
          </a:xfrm>
        </p:grpSpPr>
        <p:pic>
          <p:nvPicPr>
            <p:cNvPr id="7" name="Picture 6" descr="Overlay-Blank.jpg"/>
            <p:cNvPicPr>
              <a:picLocks noChangeAspect="1"/>
            </p:cNvPicPr>
            <p:nvPr userDrawn="1"/>
          </p:nvPicPr>
          <p:blipFill>
            <a:blip r:embed="rId2" cstate="print"/>
            <a:srcRect t="23333"/>
            <a:stretch>
              <a:fillRect/>
            </a:stretch>
          </p:blipFill>
          <p:spPr>
            <a:xfrm>
              <a:off x="0" y="1600200"/>
              <a:ext cx="9144000" cy="5257800"/>
            </a:xfrm>
            <a:prstGeom prst="rect">
              <a:avLst/>
            </a:prstGeom>
          </p:spPr>
        </p:pic>
        <p:pic>
          <p:nvPicPr>
            <p:cNvPr id="8" name="Picture 7" descr="Overlay-HorizontalBridge.jpg"/>
            <p:cNvPicPr>
              <a:picLocks noChangeAspect="1"/>
            </p:cNvPicPr>
            <p:nvPr userDrawn="1"/>
          </p:nvPicPr>
          <p:blipFill>
            <a:blip r:embed="rId3" cstate="print"/>
            <a:stretch>
              <a:fillRect/>
            </a:stretch>
          </p:blipFill>
          <p:spPr>
            <a:xfrm>
              <a:off x="0" y="1372650"/>
              <a:ext cx="9144000" cy="267891"/>
            </a:xfrm>
            <a:prstGeom prst="rect">
              <a:avLst/>
            </a:prstGeom>
          </p:spPr>
        </p:pic>
      </p:gr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06040A78-2A4B-4566-8626-79DE0D4C1085}" type="datetimeFigureOut">
              <a:rPr lang="en-US" smtClean="0"/>
              <a:pPr/>
              <a:t>1/16/2014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EC526B6-F861-4D54-BBE9-4BB519D3F34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Overlay-Blank.jpg"/>
          <p:cNvPicPr>
            <a:picLocks noChangeAspect="1"/>
          </p:cNvPicPr>
          <p:nvPr/>
        </p:nvPicPr>
        <p:blipFill>
          <a:blip r:embed="rId2" cstate="print"/>
          <a:stretch>
            <a:fillRect/>
          </a:stretch>
        </p:blipFill>
        <p:spPr>
          <a:xfrm>
            <a:off x="0" y="0"/>
            <a:ext cx="9144000" cy="6858000"/>
          </a:xfrm>
          <a:prstGeom prst="rect">
            <a:avLst/>
          </a:prstGeom>
        </p:spPr>
      </p:pic>
      <p:sp>
        <p:nvSpPr>
          <p:cNvPr id="2" name="Date Placeholder 1"/>
          <p:cNvSpPr>
            <a:spLocks noGrp="1"/>
          </p:cNvSpPr>
          <p:nvPr>
            <p:ph type="dt" sz="half" idx="10"/>
          </p:nvPr>
        </p:nvSpPr>
        <p:spPr/>
        <p:txBody>
          <a:bodyPr/>
          <a:lstStyle/>
          <a:p>
            <a:fld id="{06040A78-2A4B-4566-8626-79DE0D4C1085}" type="datetimeFigureOut">
              <a:rPr lang="en-US" smtClean="0"/>
              <a:pPr/>
              <a:t>1/16/2014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EC526B6-F861-4D54-BBE9-4BB519D3F34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8" name="Group 11"/>
          <p:cNvGrpSpPr/>
          <p:nvPr/>
        </p:nvGrpSpPr>
        <p:grpSpPr>
          <a:xfrm>
            <a:off x="4267200" y="0"/>
            <a:ext cx="4876800" cy="6858000"/>
            <a:chOff x="4267200" y="0"/>
            <a:chExt cx="4876800" cy="6858000"/>
          </a:xfrm>
        </p:grpSpPr>
        <p:pic>
          <p:nvPicPr>
            <p:cNvPr id="9" name="Picture 8" descr="Overlay-Blank.jpg"/>
            <p:cNvPicPr>
              <a:picLocks noChangeAspect="1"/>
            </p:cNvPicPr>
            <p:nvPr userDrawn="1"/>
          </p:nvPicPr>
          <p:blipFill>
            <a:blip r:embed="rId2" cstate="print"/>
            <a:srcRect l="4302" r="46875"/>
            <a:stretch>
              <a:fillRect/>
            </a:stretch>
          </p:blipFill>
          <p:spPr>
            <a:xfrm>
              <a:off x="4495800" y="0"/>
              <a:ext cx="4648200" cy="6858000"/>
            </a:xfrm>
            <a:prstGeom prst="rect">
              <a:avLst/>
            </a:prstGeom>
          </p:spPr>
        </p:pic>
        <p:pic>
          <p:nvPicPr>
            <p:cNvPr id="10" name="Picture 9" descr="Overlay-VerticalBridge.jpg"/>
            <p:cNvPicPr>
              <a:picLocks noChangeAspect="1"/>
            </p:cNvPicPr>
            <p:nvPr userDrawn="1"/>
          </p:nvPicPr>
          <p:blipFill>
            <a:blip r:embed="rId3" cstate="print"/>
            <a:stretch>
              <a:fillRect/>
            </a:stretch>
          </p:blipFill>
          <p:spPr>
            <a:xfrm flipH="1">
              <a:off x="4267200" y="0"/>
              <a:ext cx="267891" cy="6858000"/>
            </a:xfrm>
            <a:prstGeom prst="rect">
              <a:avLst/>
            </a:prstGeom>
          </p:spPr>
        </p:pic>
      </p:grpSp>
      <p:sp>
        <p:nvSpPr>
          <p:cNvPr id="2" name="Title 1"/>
          <p:cNvSpPr>
            <a:spLocks noGrp="1"/>
          </p:cNvSpPr>
          <p:nvPr>
            <p:ph type="title"/>
          </p:nvPr>
        </p:nvSpPr>
        <p:spPr>
          <a:xfrm>
            <a:off x="381000" y="609600"/>
            <a:ext cx="3612776" cy="1537447"/>
          </a:xfrm>
        </p:spPr>
        <p:txBody>
          <a:bodyPr anchor="b"/>
          <a:lstStyle>
            <a:lvl1pPr algn="ctr">
              <a:lnSpc>
                <a:spcPct val="100000"/>
              </a:lnSpc>
              <a:defRPr sz="3600" b="0"/>
            </a:lvl1pPr>
          </a:lstStyle>
          <a:p>
            <a:r>
              <a:rPr lang="en-US" smtClean="0"/>
              <a:t>Click to edit Master title style</a:t>
            </a:r>
            <a:endParaRPr/>
          </a:p>
        </p:txBody>
      </p:sp>
      <p:sp>
        <p:nvSpPr>
          <p:cNvPr id="3" name="Content Placeholder 2"/>
          <p:cNvSpPr>
            <a:spLocks noGrp="1"/>
          </p:cNvSpPr>
          <p:nvPr>
            <p:ph idx="1"/>
          </p:nvPr>
        </p:nvSpPr>
        <p:spPr>
          <a:xfrm>
            <a:off x="4885859" y="381001"/>
            <a:ext cx="3813174" cy="5697537"/>
          </a:xfrm>
        </p:spPr>
        <p:txBody>
          <a:bodyPr>
            <a:normAutofit/>
          </a:bodyPr>
          <a:lstStyle>
            <a:lvl1pPr>
              <a:defRPr sz="2400" b="0"/>
            </a:lvl1pPr>
            <a:lvl2pPr>
              <a:defRPr sz="2200" b="0"/>
            </a:lvl2pPr>
            <a:lvl3pPr>
              <a:defRPr sz="2000" b="0"/>
            </a:lvl3pPr>
            <a:lvl4pPr>
              <a:defRPr sz="1800" b="0"/>
            </a:lvl4pPr>
            <a:lvl5pPr>
              <a:defRPr sz="1800" b="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381000" y="2209801"/>
            <a:ext cx="3612776" cy="3200400"/>
          </a:xfrm>
        </p:spPr>
        <p:txBody>
          <a:bodyPr>
            <a:normAutofit/>
          </a:bodyPr>
          <a:lstStyle>
            <a:lvl1pPr marL="0" indent="0" algn="ctr">
              <a:spcBef>
                <a:spcPts val="600"/>
              </a:spcBef>
              <a:buNone/>
              <a:defRPr sz="1800" b="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6040A78-2A4B-4566-8626-79DE0D4C1085}" type="datetimeFigureOut">
              <a:rPr lang="en-US" smtClean="0"/>
              <a:pPr/>
              <a:t>1/16/2014</a:t>
            </a:fld>
            <a:endParaRPr lang="en-US"/>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xfrm>
            <a:off x="4267200" y="6356350"/>
            <a:ext cx="609600" cy="365125"/>
          </a:xfrm>
        </p:spPr>
        <p:txBody>
          <a:bodyPr/>
          <a:lstStyle>
            <a:lvl1pPr algn="ctr">
              <a:defRPr>
                <a:solidFill>
                  <a:schemeClr val="tx2">
                    <a:lumMod val="40000"/>
                    <a:lumOff val="60000"/>
                  </a:schemeClr>
                </a:solidFill>
              </a:defRPr>
            </a:lvl1pPr>
          </a:lstStyle>
          <a:p>
            <a:fld id="{3EC526B6-F861-4D54-BBE9-4BB519D3F34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92162" y="40341"/>
            <a:ext cx="7570787" cy="1411941"/>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792162" y="1761565"/>
            <a:ext cx="7570787" cy="428961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6651812" y="6356350"/>
            <a:ext cx="2133600" cy="365125"/>
          </a:xfrm>
          <a:prstGeom prst="rect">
            <a:avLst/>
          </a:prstGeom>
        </p:spPr>
        <p:txBody>
          <a:bodyPr vert="horz" lIns="91440" tIns="45720" rIns="91440" bIns="45720" rtlCol="0" anchor="ctr"/>
          <a:lstStyle>
            <a:lvl1pPr algn="r">
              <a:defRPr sz="1200" b="1">
                <a:solidFill>
                  <a:schemeClr val="tx2">
                    <a:lumMod val="40000"/>
                    <a:lumOff val="60000"/>
                  </a:schemeClr>
                </a:solidFill>
              </a:defRPr>
            </a:lvl1pPr>
          </a:lstStyle>
          <a:p>
            <a:fld id="{06040A78-2A4B-4566-8626-79DE0D4C1085}" type="datetimeFigureOut">
              <a:rPr lang="en-US" smtClean="0"/>
              <a:pPr/>
              <a:t>1/16/2014</a:t>
            </a:fld>
            <a:endParaRPr lang="en-US"/>
          </a:p>
        </p:txBody>
      </p:sp>
      <p:sp>
        <p:nvSpPr>
          <p:cNvPr id="6" name="Slide Number Placeholder 5"/>
          <p:cNvSpPr>
            <a:spLocks noGrp="1"/>
          </p:cNvSpPr>
          <p:nvPr>
            <p:ph type="sldNum" sz="quarter" idx="4"/>
          </p:nvPr>
        </p:nvSpPr>
        <p:spPr>
          <a:xfrm>
            <a:off x="4267200" y="6356350"/>
            <a:ext cx="609600" cy="365125"/>
          </a:xfrm>
          <a:prstGeom prst="rect">
            <a:avLst/>
          </a:prstGeom>
        </p:spPr>
        <p:txBody>
          <a:bodyPr vert="horz" lIns="91440" tIns="45720" rIns="91440" bIns="45720" rtlCol="0" anchor="ctr"/>
          <a:lstStyle>
            <a:lvl1pPr algn="ctr">
              <a:defRPr sz="1200" b="1">
                <a:solidFill>
                  <a:schemeClr val="tx2">
                    <a:lumMod val="40000"/>
                    <a:lumOff val="60000"/>
                  </a:schemeClr>
                </a:solidFill>
              </a:defRPr>
            </a:lvl1pPr>
          </a:lstStyle>
          <a:p>
            <a:fld id="{3EC526B6-F861-4D54-BBE9-4BB519D3F342}" type="slidenum">
              <a:rPr lang="en-US" smtClean="0"/>
              <a:pPr/>
              <a:t>‹#›</a:t>
            </a:fld>
            <a:endParaRPr lang="en-US"/>
          </a:p>
        </p:txBody>
      </p:sp>
      <p:sp>
        <p:nvSpPr>
          <p:cNvPr id="5" name="Footer Placeholder 4"/>
          <p:cNvSpPr>
            <a:spLocks noGrp="1"/>
          </p:cNvSpPr>
          <p:nvPr>
            <p:ph type="ftr" sz="quarter" idx="3"/>
          </p:nvPr>
        </p:nvSpPr>
        <p:spPr>
          <a:xfrm>
            <a:off x="372035" y="6356350"/>
            <a:ext cx="2895600" cy="365125"/>
          </a:xfrm>
          <a:prstGeom prst="rect">
            <a:avLst/>
          </a:prstGeom>
        </p:spPr>
        <p:txBody>
          <a:bodyPr vert="horz" lIns="91440" tIns="45720" rIns="91440" bIns="45720" rtlCol="0" anchor="ctr"/>
          <a:lstStyle>
            <a:lvl1pPr algn="l">
              <a:defRPr sz="1200" b="1">
                <a:solidFill>
                  <a:schemeClr val="tx2">
                    <a:lumMod val="40000"/>
                    <a:lumOff val="60000"/>
                  </a:schemeClr>
                </a:solidFill>
              </a:defRPr>
            </a:lvl1pPr>
          </a:lstStyle>
          <a:p>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xStyles>
    <p:titleStyle>
      <a:lvl1pPr algn="ctr" defTabSz="914400" rtl="0" eaLnBrk="1" latinLnBrk="0" hangingPunct="1">
        <a:lnSpc>
          <a:spcPts val="6000"/>
        </a:lnSpc>
        <a:spcBef>
          <a:spcPct val="0"/>
        </a:spcBef>
        <a:buNone/>
        <a:defRPr sz="5400" kern="1200">
          <a:solidFill>
            <a:schemeClr val="tx2"/>
          </a:solidFill>
          <a:latin typeface="+mn-lt"/>
          <a:ea typeface="+mj-ea"/>
          <a:cs typeface="+mj-cs"/>
        </a:defRPr>
      </a:lvl1pPr>
    </p:titleStyle>
    <p:bodyStyle>
      <a:lvl1pPr marL="342900" indent="-342900" algn="l" defTabSz="914400" rtl="0" eaLnBrk="1" latinLnBrk="0" hangingPunct="1">
        <a:spcBef>
          <a:spcPts val="2400"/>
        </a:spcBef>
        <a:buClr>
          <a:schemeClr val="accent1">
            <a:lumMod val="60000"/>
            <a:lumOff val="40000"/>
          </a:schemeClr>
        </a:buClr>
        <a:buFont typeface="Candara" pitchFamily="34" charset="0"/>
        <a:buChar char="•"/>
        <a:defRPr sz="2800" kern="1200">
          <a:solidFill>
            <a:schemeClr val="tx2"/>
          </a:solidFill>
          <a:latin typeface="+mn-lt"/>
          <a:ea typeface="+mn-ea"/>
          <a:cs typeface="+mn-cs"/>
        </a:defRPr>
      </a:lvl1pPr>
      <a:lvl2pPr marL="685800" indent="-336550" algn="l" defTabSz="914400" rtl="0" eaLnBrk="1" latinLnBrk="0" hangingPunct="1">
        <a:spcBef>
          <a:spcPts val="600"/>
        </a:spcBef>
        <a:buClr>
          <a:schemeClr val="tx2"/>
        </a:buClr>
        <a:buFont typeface="Candara" pitchFamily="34" charset="0"/>
        <a:buChar char="•"/>
        <a:defRPr sz="2600" kern="1200">
          <a:solidFill>
            <a:schemeClr val="tx2"/>
          </a:solidFill>
          <a:latin typeface="+mn-lt"/>
          <a:ea typeface="+mn-ea"/>
          <a:cs typeface="+mn-cs"/>
        </a:defRPr>
      </a:lvl2pPr>
      <a:lvl3pPr marL="1035050" indent="-349250" algn="l" defTabSz="914400" rtl="0" eaLnBrk="1" latinLnBrk="0" hangingPunct="1">
        <a:spcBef>
          <a:spcPts val="600"/>
        </a:spcBef>
        <a:buClr>
          <a:schemeClr val="accent1">
            <a:lumMod val="60000"/>
            <a:lumOff val="40000"/>
          </a:schemeClr>
        </a:buClr>
        <a:buFont typeface="Candara" pitchFamily="34" charset="0"/>
        <a:buChar char="•"/>
        <a:defRPr sz="2400" kern="1200">
          <a:solidFill>
            <a:schemeClr val="tx2"/>
          </a:solidFill>
          <a:latin typeface="+mn-lt"/>
          <a:ea typeface="+mn-ea"/>
          <a:cs typeface="+mn-cs"/>
        </a:defRPr>
      </a:lvl3pPr>
      <a:lvl4pPr marL="1371600" indent="-336550" algn="l" defTabSz="914400" rtl="0" eaLnBrk="1" latinLnBrk="0" hangingPunct="1">
        <a:spcBef>
          <a:spcPts val="600"/>
        </a:spcBef>
        <a:buClr>
          <a:schemeClr val="tx2"/>
        </a:buClr>
        <a:buFont typeface="Candara" pitchFamily="34" charset="0"/>
        <a:buChar char="•"/>
        <a:defRPr sz="2200" kern="1200">
          <a:solidFill>
            <a:schemeClr val="tx2"/>
          </a:solidFill>
          <a:latin typeface="+mn-lt"/>
          <a:ea typeface="+mn-ea"/>
          <a:cs typeface="+mn-cs"/>
        </a:defRPr>
      </a:lvl4pPr>
      <a:lvl5pPr marL="1720850" indent="-349250" algn="l" defTabSz="914400" rtl="0" eaLnBrk="1" latinLnBrk="0" hangingPunct="1">
        <a:spcBef>
          <a:spcPts val="600"/>
        </a:spcBef>
        <a:buClr>
          <a:schemeClr val="accent1">
            <a:lumMod val="60000"/>
            <a:lumOff val="40000"/>
          </a:schemeClr>
        </a:buClr>
        <a:buFont typeface="Candara" pitchFamily="34" charset="0"/>
        <a:buChar char="•"/>
        <a:defRPr sz="2000" kern="1200">
          <a:solidFill>
            <a:schemeClr val="tx2"/>
          </a:solidFill>
          <a:latin typeface="+mn-lt"/>
          <a:ea typeface="+mn-ea"/>
          <a:cs typeface="+mn-cs"/>
        </a:defRPr>
      </a:lvl5pPr>
      <a:lvl6pPr marL="2055813" indent="-344488" algn="l" defTabSz="914400" rtl="0" eaLnBrk="1" latinLnBrk="0" hangingPunct="1">
        <a:spcBef>
          <a:spcPct val="20000"/>
        </a:spcBef>
        <a:buFont typeface="Arial" pitchFamily="34" charset="0"/>
        <a:buChar char="•"/>
        <a:defRPr lang="en-US" sz="2000" kern="1200" dirty="0" smtClean="0">
          <a:solidFill>
            <a:schemeClr val="tx2"/>
          </a:solidFill>
          <a:latin typeface="+mn-lt"/>
          <a:ea typeface="+mn-ea"/>
          <a:cs typeface="+mn-cs"/>
        </a:defRPr>
      </a:lvl6pPr>
      <a:lvl7pPr marL="2398713" indent="-344488" algn="l" defTabSz="914400" rtl="0" eaLnBrk="1" latinLnBrk="0" hangingPunct="1">
        <a:spcBef>
          <a:spcPct val="20000"/>
        </a:spcBef>
        <a:buClr>
          <a:schemeClr val="accent1">
            <a:lumMod val="60000"/>
            <a:lumOff val="40000"/>
          </a:schemeClr>
        </a:buClr>
        <a:buFont typeface="Arial" pitchFamily="34" charset="0"/>
        <a:buChar char="•"/>
        <a:defRPr lang="en-US" sz="2000" kern="1200" dirty="0" smtClean="0">
          <a:solidFill>
            <a:schemeClr val="tx2"/>
          </a:solidFill>
          <a:latin typeface="+mn-lt"/>
          <a:ea typeface="+mn-ea"/>
          <a:cs typeface="+mn-cs"/>
        </a:defRPr>
      </a:lvl7pPr>
      <a:lvl8pPr marL="2743200" indent="-344488" algn="l" defTabSz="914400" rtl="0" eaLnBrk="1" latinLnBrk="0" hangingPunct="1">
        <a:spcBef>
          <a:spcPct val="20000"/>
        </a:spcBef>
        <a:buFont typeface="Arial" pitchFamily="34" charset="0"/>
        <a:buChar char="•"/>
        <a:defRPr lang="en-US" sz="2000" kern="1200" dirty="0" smtClean="0">
          <a:solidFill>
            <a:schemeClr val="tx2"/>
          </a:solidFill>
          <a:latin typeface="+mn-lt"/>
          <a:ea typeface="+mn-ea"/>
          <a:cs typeface="+mn-cs"/>
        </a:defRPr>
      </a:lvl8pPr>
      <a:lvl9pPr marL="3087688" indent="-344488" algn="l" defTabSz="914400" rtl="0" eaLnBrk="1" latinLnBrk="0" hangingPunct="1">
        <a:spcBef>
          <a:spcPct val="20000"/>
        </a:spcBef>
        <a:buClr>
          <a:schemeClr val="accent1">
            <a:lumMod val="60000"/>
            <a:lumOff val="40000"/>
          </a:schemeClr>
        </a:buClr>
        <a:buFont typeface="Arial" pitchFamily="34" charset="0"/>
        <a:buChar char="•"/>
        <a:defRPr lang="en-US" sz="2000" kern="1200" dirty="0" smtClean="0">
          <a:solidFill>
            <a:schemeClr val="tx2"/>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Pap Smear Update</a:t>
            </a:r>
            <a:endParaRPr lang="en-US" dirty="0"/>
          </a:p>
        </p:txBody>
      </p:sp>
      <p:sp>
        <p:nvSpPr>
          <p:cNvPr id="3" name="Subtitle 2"/>
          <p:cNvSpPr>
            <a:spLocks noGrp="1"/>
          </p:cNvSpPr>
          <p:nvPr>
            <p:ph type="subTitle" idx="1"/>
          </p:nvPr>
        </p:nvSpPr>
        <p:spPr/>
        <p:txBody>
          <a:bodyPr>
            <a:normAutofit/>
          </a:bodyPr>
          <a:lstStyle/>
          <a:p>
            <a:r>
              <a:rPr lang="en-US" sz="2400" dirty="0" smtClean="0"/>
              <a:t>CCRMC 2014 </a:t>
            </a:r>
            <a:endParaRPr lang="en-US" sz="2400" dirty="0"/>
          </a:p>
        </p:txBody>
      </p:sp>
    </p:spTree>
    <p:extLst>
      <p:ext uri="{BB962C8B-B14F-4D97-AF65-F5344CB8AC3E}">
        <p14:creationId xmlns:p14="http://schemas.microsoft.com/office/powerpoint/2010/main" xmlns="" val="376044232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t/>
            </a:r>
            <a:br>
              <a:rPr lang="en-US" sz="3600" b="1" dirty="0" smtClean="0"/>
            </a:br>
            <a:r>
              <a:rPr lang="en-US" sz="3600" b="1" dirty="0" smtClean="0"/>
              <a:t>Who </a:t>
            </a:r>
            <a:r>
              <a:rPr lang="en-US" sz="3600" b="1" dirty="0"/>
              <a:t>are the Rarely and Never Screened?</a:t>
            </a:r>
            <a:r>
              <a:rPr lang="en-US" b="1" dirty="0"/>
              <a:t/>
            </a:r>
            <a:br>
              <a:rPr lang="en-US" b="1" dirty="0"/>
            </a:b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800161572"/>
              </p:ext>
            </p:extLst>
          </p:nvPr>
        </p:nvGraphicFramePr>
        <p:xfrm>
          <a:off x="792163" y="1762125"/>
          <a:ext cx="7570788" cy="4827052"/>
        </p:xfrm>
        <a:graphic>
          <a:graphicData uri="http://schemas.openxmlformats.org/drawingml/2006/table">
            <a:tbl>
              <a:tblPr firstRow="1" bandRow="1">
                <a:tableStyleId>{5C22544A-7EE6-4342-B048-85BDC9FD1C3A}</a:tableStyleId>
              </a:tblPr>
              <a:tblGrid>
                <a:gridCol w="3779837"/>
                <a:gridCol w="3790951"/>
              </a:tblGrid>
              <a:tr h="2822575">
                <a:tc>
                  <a:txBody>
                    <a:bodyPr/>
                    <a:lstStyle/>
                    <a:p>
                      <a:r>
                        <a:rPr lang="en-US" sz="2400" b="1" kern="1200" dirty="0" smtClean="0">
                          <a:solidFill>
                            <a:schemeClr val="lt1"/>
                          </a:solidFill>
                          <a:latin typeface="+mn-lt"/>
                          <a:ea typeface="+mn-ea"/>
                          <a:cs typeface="+mn-cs"/>
                        </a:rPr>
                        <a:t>Descriptions </a:t>
                      </a:r>
                    </a:p>
                    <a:p>
                      <a:r>
                        <a:rPr lang="en-US" sz="2400" b="0" kern="1200" dirty="0" smtClean="0">
                          <a:solidFill>
                            <a:schemeClr val="lt1"/>
                          </a:solidFill>
                          <a:latin typeface="+mn-lt"/>
                          <a:ea typeface="+mn-ea"/>
                          <a:cs typeface="+mn-cs"/>
                        </a:rPr>
                        <a:t>• </a:t>
                      </a:r>
                      <a:r>
                        <a:rPr lang="en-US" sz="2400" b="1" kern="1200" dirty="0" smtClean="0">
                          <a:solidFill>
                            <a:schemeClr val="lt1"/>
                          </a:solidFill>
                          <a:latin typeface="+mn-lt"/>
                          <a:ea typeface="+mn-ea"/>
                          <a:cs typeface="+mn-cs"/>
                        </a:rPr>
                        <a:t>Minorities</a:t>
                      </a:r>
                    </a:p>
                    <a:p>
                      <a:r>
                        <a:rPr lang="en-US" sz="2400" b="0" kern="1200" dirty="0" smtClean="0">
                          <a:solidFill>
                            <a:schemeClr val="lt1"/>
                          </a:solidFill>
                          <a:latin typeface="+mn-lt"/>
                          <a:ea typeface="+mn-ea"/>
                          <a:cs typeface="+mn-cs"/>
                        </a:rPr>
                        <a:t>• </a:t>
                      </a:r>
                      <a:r>
                        <a:rPr lang="en-US" sz="2400" b="1" kern="1200" dirty="0" smtClean="0">
                          <a:solidFill>
                            <a:schemeClr val="lt1"/>
                          </a:solidFill>
                          <a:latin typeface="+mn-lt"/>
                          <a:ea typeface="+mn-ea"/>
                          <a:cs typeface="+mn-cs"/>
                        </a:rPr>
                        <a:t>Low SES* </a:t>
                      </a:r>
                    </a:p>
                    <a:p>
                      <a:r>
                        <a:rPr lang="en-US" sz="2400" b="0" kern="1200" dirty="0" smtClean="0">
                          <a:solidFill>
                            <a:schemeClr val="lt1"/>
                          </a:solidFill>
                          <a:latin typeface="+mn-lt"/>
                          <a:ea typeface="+mn-ea"/>
                          <a:cs typeface="+mn-cs"/>
                        </a:rPr>
                        <a:t>• </a:t>
                      </a:r>
                      <a:r>
                        <a:rPr lang="en-US" sz="2400" b="1" kern="1200" dirty="0" smtClean="0">
                          <a:solidFill>
                            <a:schemeClr val="lt1"/>
                          </a:solidFill>
                          <a:latin typeface="+mn-lt"/>
                          <a:ea typeface="+mn-ea"/>
                          <a:cs typeface="+mn-cs"/>
                        </a:rPr>
                        <a:t>Foreign born</a:t>
                      </a:r>
                    </a:p>
                    <a:p>
                      <a:r>
                        <a:rPr lang="en-US" sz="2400" b="0" kern="1200" dirty="0" smtClean="0">
                          <a:solidFill>
                            <a:schemeClr val="lt1"/>
                          </a:solidFill>
                          <a:latin typeface="+mn-lt"/>
                          <a:ea typeface="+mn-ea"/>
                          <a:cs typeface="+mn-cs"/>
                        </a:rPr>
                        <a:t>      • </a:t>
                      </a:r>
                      <a:r>
                        <a:rPr lang="en-US" sz="2400" b="1" kern="1200" dirty="0" smtClean="0">
                          <a:solidFill>
                            <a:schemeClr val="lt1"/>
                          </a:solidFill>
                          <a:latin typeface="+mn-lt"/>
                          <a:ea typeface="+mn-ea"/>
                          <a:cs typeface="+mn-cs"/>
                        </a:rPr>
                        <a:t>Living in the US &lt; 10 years</a:t>
                      </a:r>
                    </a:p>
                    <a:p>
                      <a:r>
                        <a:rPr lang="en-US" sz="2400" b="0" kern="1200" dirty="0" smtClean="0">
                          <a:solidFill>
                            <a:schemeClr val="lt1"/>
                          </a:solidFill>
                          <a:latin typeface="+mn-lt"/>
                          <a:ea typeface="+mn-ea"/>
                          <a:cs typeface="+mn-cs"/>
                        </a:rPr>
                        <a:t>• </a:t>
                      </a:r>
                      <a:r>
                        <a:rPr lang="en-US" sz="2400" b="1" kern="1200" dirty="0" smtClean="0">
                          <a:solidFill>
                            <a:schemeClr val="lt1"/>
                          </a:solidFill>
                          <a:latin typeface="+mn-lt"/>
                          <a:ea typeface="+mn-ea"/>
                          <a:cs typeface="+mn-cs"/>
                        </a:rPr>
                        <a:t>No usual source of health care</a:t>
                      </a:r>
                      <a:endParaRPr lang="en-US" sz="2400" dirty="0"/>
                    </a:p>
                  </a:txBody>
                  <a:tcPr/>
                </a:tc>
                <a:tc>
                  <a:txBody>
                    <a:bodyPr/>
                    <a:lstStyle/>
                    <a:p>
                      <a:r>
                        <a:rPr lang="en-US" sz="2400" b="1" kern="1200" dirty="0" smtClean="0">
                          <a:solidFill>
                            <a:schemeClr val="lt1"/>
                          </a:solidFill>
                          <a:latin typeface="+mn-lt"/>
                          <a:ea typeface="+mn-ea"/>
                          <a:cs typeface="+mn-cs"/>
                        </a:rPr>
                        <a:t>Where are the data? </a:t>
                      </a:r>
                    </a:p>
                    <a:p>
                      <a:r>
                        <a:rPr lang="en-US" sz="2400" b="0" kern="1200" dirty="0" smtClean="0">
                          <a:solidFill>
                            <a:schemeClr val="lt1"/>
                          </a:solidFill>
                          <a:latin typeface="+mn-lt"/>
                          <a:ea typeface="+mn-ea"/>
                          <a:cs typeface="+mn-cs"/>
                        </a:rPr>
                        <a:t>• </a:t>
                      </a:r>
                      <a:r>
                        <a:rPr lang="en-US" sz="2400" b="1" kern="1200" dirty="0" smtClean="0">
                          <a:solidFill>
                            <a:schemeClr val="lt1"/>
                          </a:solidFill>
                          <a:latin typeface="+mn-lt"/>
                          <a:ea typeface="+mn-ea"/>
                          <a:cs typeface="+mn-cs"/>
                        </a:rPr>
                        <a:t>US Census</a:t>
                      </a:r>
                    </a:p>
                    <a:p>
                      <a:r>
                        <a:rPr lang="en-US" sz="2400" b="0" kern="1200" dirty="0" smtClean="0">
                          <a:solidFill>
                            <a:schemeClr val="lt1"/>
                          </a:solidFill>
                          <a:latin typeface="+mn-lt"/>
                          <a:ea typeface="+mn-ea"/>
                          <a:cs typeface="+mn-cs"/>
                        </a:rPr>
                        <a:t>• </a:t>
                      </a:r>
                      <a:r>
                        <a:rPr lang="en-US" sz="2400" b="1" kern="1200" dirty="0" smtClean="0">
                          <a:solidFill>
                            <a:schemeClr val="lt1"/>
                          </a:solidFill>
                          <a:latin typeface="+mn-lt"/>
                          <a:ea typeface="+mn-ea"/>
                          <a:cs typeface="+mn-cs"/>
                        </a:rPr>
                        <a:t>NCHS§ Cervical cancer mortality</a:t>
                      </a:r>
                    </a:p>
                    <a:p>
                      <a:r>
                        <a:rPr lang="el-GR" sz="2400" b="0" kern="1200" dirty="0" smtClean="0">
                          <a:solidFill>
                            <a:schemeClr val="lt1"/>
                          </a:solidFill>
                          <a:latin typeface="+mn-lt"/>
                          <a:ea typeface="+mn-ea"/>
                          <a:cs typeface="+mn-cs"/>
                        </a:rPr>
                        <a:t>• </a:t>
                      </a:r>
                      <a:r>
                        <a:rPr lang="el-GR" sz="2400" b="1" kern="1200" dirty="0" smtClean="0">
                          <a:solidFill>
                            <a:schemeClr val="lt1"/>
                          </a:solidFill>
                          <a:latin typeface="+mn-lt"/>
                          <a:ea typeface="+mn-ea"/>
                          <a:cs typeface="+mn-cs"/>
                        </a:rPr>
                        <a:t>BRFSSμ </a:t>
                      </a:r>
                      <a:endParaRPr lang="en-US" sz="2400" b="1" kern="1200" dirty="0" smtClean="0">
                        <a:solidFill>
                          <a:schemeClr val="lt1"/>
                        </a:solidFill>
                        <a:latin typeface="+mn-lt"/>
                        <a:ea typeface="+mn-ea"/>
                        <a:cs typeface="+mn-cs"/>
                      </a:endParaRPr>
                    </a:p>
                    <a:p>
                      <a:r>
                        <a:rPr lang="el-GR" sz="2400" b="0" kern="1200" dirty="0" smtClean="0">
                          <a:solidFill>
                            <a:schemeClr val="lt1"/>
                          </a:solidFill>
                          <a:latin typeface="+mn-lt"/>
                          <a:ea typeface="+mn-ea"/>
                          <a:cs typeface="+mn-cs"/>
                        </a:rPr>
                        <a:t>• </a:t>
                      </a:r>
                      <a:r>
                        <a:rPr lang="el-GR" sz="2400" b="1" kern="1200" dirty="0" smtClean="0">
                          <a:solidFill>
                            <a:schemeClr val="lt1"/>
                          </a:solidFill>
                          <a:latin typeface="+mn-lt"/>
                          <a:ea typeface="+mn-ea"/>
                          <a:cs typeface="+mn-cs"/>
                        </a:rPr>
                        <a:t>NHIS**</a:t>
                      </a:r>
                      <a:endParaRPr lang="en-US" sz="2400" dirty="0"/>
                    </a:p>
                  </a:txBody>
                  <a:tcPr/>
                </a:tc>
              </a:tr>
              <a:tr h="1809532">
                <a:tc>
                  <a:txBody>
                    <a:bodyPr/>
                    <a:lstStyle/>
                    <a:p>
                      <a:r>
                        <a:rPr lang="en-US" sz="1600" kern="1200" dirty="0" smtClean="0">
                          <a:solidFill>
                            <a:schemeClr val="dk1"/>
                          </a:solidFill>
                          <a:latin typeface="+mn-lt"/>
                          <a:ea typeface="+mn-ea"/>
                          <a:cs typeface="+mn-cs"/>
                        </a:rPr>
                        <a:t>*Socio-economic status § National Center for Health Statistics, CDC μ Behavioral Risk Factor Surveillance System, CDC</a:t>
                      </a:r>
                    </a:p>
                    <a:p>
                      <a:r>
                        <a:rPr lang="en-US" sz="1600" kern="1200" dirty="0" smtClean="0">
                          <a:solidFill>
                            <a:schemeClr val="dk1"/>
                          </a:solidFill>
                          <a:latin typeface="+mn-lt"/>
                          <a:ea typeface="+mn-ea"/>
                          <a:cs typeface="+mn-cs"/>
                        </a:rPr>
                        <a:t> ** National Health Interview Survey, CDC</a:t>
                      </a:r>
                      <a:endParaRPr lang="en-US" sz="1600" dirty="0"/>
                    </a:p>
                  </a:txBody>
                  <a:tcPr/>
                </a:tc>
                <a:tc>
                  <a:txBody>
                    <a:bodyPr/>
                    <a:lstStyle/>
                    <a:p>
                      <a:endParaRPr lang="en-US" dirty="0"/>
                    </a:p>
                  </a:txBody>
                  <a:tcPr/>
                </a:tc>
              </a:tr>
            </a:tbl>
          </a:graphicData>
        </a:graphic>
      </p:graphicFrame>
    </p:spTree>
    <p:extLst>
      <p:ext uri="{BB962C8B-B14F-4D97-AF65-F5344CB8AC3E}">
        <p14:creationId xmlns:p14="http://schemas.microsoft.com/office/powerpoint/2010/main" xmlns="" val="249291478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3" descr="ASCCP_7L.JP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9144000" cy="6852271"/>
          </a:xfrm>
          <a:prstGeom prst="rect">
            <a:avLst/>
          </a:prstGeom>
        </p:spPr>
      </p:pic>
    </p:spTree>
    <p:extLst>
      <p:ext uri="{BB962C8B-B14F-4D97-AF65-F5344CB8AC3E}">
        <p14:creationId xmlns:p14="http://schemas.microsoft.com/office/powerpoint/2010/main" xmlns="" val="171466011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3" descr="ASCCP_8L.JP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9144000" cy="6854184"/>
          </a:xfrm>
          <a:prstGeom prst="rect">
            <a:avLst/>
          </a:prstGeom>
        </p:spPr>
      </p:pic>
    </p:spTree>
    <p:extLst>
      <p:ext uri="{BB962C8B-B14F-4D97-AF65-F5344CB8AC3E}">
        <p14:creationId xmlns:p14="http://schemas.microsoft.com/office/powerpoint/2010/main" xmlns="" val="308904449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3" descr="ASCCP_9L.JP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9133817" cy="6858000"/>
          </a:xfrm>
          <a:prstGeom prst="rect">
            <a:avLst/>
          </a:prstGeom>
        </p:spPr>
      </p:pic>
    </p:spTree>
    <p:extLst>
      <p:ext uri="{BB962C8B-B14F-4D97-AF65-F5344CB8AC3E}">
        <p14:creationId xmlns:p14="http://schemas.microsoft.com/office/powerpoint/2010/main" xmlns="" val="36638589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a:t>Guidelines Development Process Assumptions</a:t>
            </a:r>
            <a:endParaRPr lang="en-US" sz="3200" dirty="0"/>
          </a:p>
        </p:txBody>
      </p:sp>
      <p:sp>
        <p:nvSpPr>
          <p:cNvPr id="3" name="Content Placeholder 2"/>
          <p:cNvSpPr>
            <a:spLocks noGrp="1"/>
          </p:cNvSpPr>
          <p:nvPr>
            <p:ph idx="1"/>
          </p:nvPr>
        </p:nvSpPr>
        <p:spPr>
          <a:xfrm>
            <a:off x="792162" y="1761565"/>
            <a:ext cx="7570787" cy="4537635"/>
          </a:xfrm>
        </p:spPr>
        <p:txBody>
          <a:bodyPr>
            <a:normAutofit lnSpcReduction="10000"/>
          </a:bodyPr>
          <a:lstStyle/>
          <a:p>
            <a:r>
              <a:rPr lang="en-US" dirty="0"/>
              <a:t>Benefits of screening</a:t>
            </a:r>
          </a:p>
          <a:p>
            <a:r>
              <a:rPr lang="en-US" dirty="0" smtClean="0"/>
              <a:t>Cancer </a:t>
            </a:r>
            <a:r>
              <a:rPr lang="en-US" dirty="0"/>
              <a:t>is the ideal endpoint but unrealistic</a:t>
            </a:r>
          </a:p>
          <a:p>
            <a:r>
              <a:rPr lang="en-US" dirty="0" smtClean="0"/>
              <a:t>CIN3 </a:t>
            </a:r>
            <a:r>
              <a:rPr lang="en-US" dirty="0"/>
              <a:t>is a reliable surrogate marker for sensitivity</a:t>
            </a:r>
          </a:p>
          <a:p>
            <a:r>
              <a:rPr lang="en-US" dirty="0" smtClean="0"/>
              <a:t>CIN2 </a:t>
            </a:r>
            <a:r>
              <a:rPr lang="en-US" dirty="0"/>
              <a:t>is equivocal (a combination of CIN1 and CIN3</a:t>
            </a:r>
            <a:r>
              <a:rPr lang="en-US" dirty="0" smtClean="0"/>
              <a:t>)</a:t>
            </a:r>
          </a:p>
          <a:p>
            <a:pPr lvl="3"/>
            <a:r>
              <a:rPr lang="en-US" dirty="0" smtClean="0"/>
              <a:t>hard </a:t>
            </a:r>
            <a:r>
              <a:rPr lang="en-US" dirty="0"/>
              <a:t>to diagnose—poor inter-rater reliability </a:t>
            </a:r>
            <a:endParaRPr lang="en-US" dirty="0" smtClean="0"/>
          </a:p>
          <a:p>
            <a:pPr marL="1035050" lvl="3" indent="0">
              <a:buNone/>
            </a:pPr>
            <a:r>
              <a:rPr lang="en-US" dirty="0" smtClean="0"/>
              <a:t>• </a:t>
            </a:r>
            <a:r>
              <a:rPr lang="en-US" dirty="0"/>
              <a:t>often </a:t>
            </a:r>
            <a:r>
              <a:rPr lang="en-US" dirty="0" smtClean="0"/>
              <a:t>regresses</a:t>
            </a:r>
          </a:p>
          <a:p>
            <a:pPr marL="1035050" lvl="3" indent="0">
              <a:buNone/>
            </a:pPr>
            <a:r>
              <a:rPr lang="en-US" dirty="0" smtClean="0"/>
              <a:t>• </a:t>
            </a:r>
            <a:r>
              <a:rPr lang="en-US" dirty="0"/>
              <a:t>a threshold for treatment</a:t>
            </a:r>
          </a:p>
        </p:txBody>
      </p:sp>
    </p:spTree>
    <p:extLst>
      <p:ext uri="{BB962C8B-B14F-4D97-AF65-F5344CB8AC3E}">
        <p14:creationId xmlns:p14="http://schemas.microsoft.com/office/powerpoint/2010/main" xmlns="" val="2381465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a:t>Guidelines Development Process Assumptions</a:t>
            </a:r>
            <a:endParaRPr lang="en-US" sz="3200" dirty="0"/>
          </a:p>
        </p:txBody>
      </p:sp>
      <p:sp>
        <p:nvSpPr>
          <p:cNvPr id="3" name="Content Placeholder 2"/>
          <p:cNvSpPr>
            <a:spLocks noGrp="1"/>
          </p:cNvSpPr>
          <p:nvPr>
            <p:ph idx="1"/>
          </p:nvPr>
        </p:nvSpPr>
        <p:spPr/>
        <p:txBody>
          <a:bodyPr/>
          <a:lstStyle/>
          <a:p>
            <a:r>
              <a:rPr lang="en-US" dirty="0"/>
              <a:t>Screening interval – Risk of developing invasive cancer before</a:t>
            </a:r>
          </a:p>
          <a:p>
            <a:r>
              <a:rPr lang="en-US" dirty="0"/>
              <a:t>next screen should be unlikely – Earlier detection of CIN3+ is a benefit</a:t>
            </a:r>
          </a:p>
          <a:p>
            <a:r>
              <a:rPr lang="en-US" dirty="0" smtClean="0"/>
              <a:t>Even </a:t>
            </a:r>
            <a:r>
              <a:rPr lang="en-US" dirty="0"/>
              <a:t>studies with less sensitive tests show similar CIN3 detection--no increased cancer risk during later screening rounds</a:t>
            </a:r>
          </a:p>
        </p:txBody>
      </p:sp>
    </p:spTree>
    <p:extLst>
      <p:ext uri="{BB962C8B-B14F-4D97-AF65-F5344CB8AC3E}">
        <p14:creationId xmlns:p14="http://schemas.microsoft.com/office/powerpoint/2010/main" xmlns="" val="114418581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a:t>Guidelines Development Process Assumptions</a:t>
            </a:r>
            <a:endParaRPr lang="en-US" sz="3200" dirty="0"/>
          </a:p>
        </p:txBody>
      </p:sp>
      <p:sp>
        <p:nvSpPr>
          <p:cNvPr id="3" name="Content Placeholder 2"/>
          <p:cNvSpPr>
            <a:spLocks noGrp="1"/>
          </p:cNvSpPr>
          <p:nvPr>
            <p:ph idx="1"/>
          </p:nvPr>
        </p:nvSpPr>
        <p:spPr/>
        <p:txBody>
          <a:bodyPr>
            <a:normAutofit/>
          </a:bodyPr>
          <a:lstStyle/>
          <a:p>
            <a:r>
              <a:rPr lang="en-US" sz="3600" dirty="0"/>
              <a:t>Possible harms of screening Anxiety over a positive test Stigma of an STI Pain/bleeding from procedures Treatment-related pregnancy complications</a:t>
            </a:r>
          </a:p>
          <a:p>
            <a:r>
              <a:rPr lang="en-US" sz="3600" dirty="0" smtClean="0"/>
              <a:t>Number </a:t>
            </a:r>
            <a:r>
              <a:rPr lang="en-US" sz="3600" dirty="0"/>
              <a:t>of colposcopies is a marker for harms</a:t>
            </a:r>
          </a:p>
        </p:txBody>
      </p:sp>
    </p:spTree>
    <p:extLst>
      <p:ext uri="{BB962C8B-B14F-4D97-AF65-F5344CB8AC3E}">
        <p14:creationId xmlns:p14="http://schemas.microsoft.com/office/powerpoint/2010/main" xmlns="" val="193099409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a:t>Treatment saves lives, but at what cost?</a:t>
            </a:r>
            <a:endParaRPr lang="en-US" sz="3200" dirty="0"/>
          </a:p>
        </p:txBody>
      </p:sp>
      <p:sp>
        <p:nvSpPr>
          <p:cNvPr id="3" name="Content Placeholder 2"/>
          <p:cNvSpPr>
            <a:spLocks noGrp="1"/>
          </p:cNvSpPr>
          <p:nvPr>
            <p:ph idx="1"/>
          </p:nvPr>
        </p:nvSpPr>
        <p:spPr>
          <a:xfrm>
            <a:off x="792162" y="1600200"/>
            <a:ext cx="7570787" cy="4787900"/>
          </a:xfrm>
        </p:spPr>
        <p:txBody>
          <a:bodyPr>
            <a:normAutofit fontScale="77500" lnSpcReduction="20000"/>
          </a:bodyPr>
          <a:lstStyle/>
          <a:p>
            <a:r>
              <a:rPr lang="en-US" dirty="0" smtClean="0"/>
              <a:t>Women </a:t>
            </a:r>
            <a:r>
              <a:rPr lang="en-US" dirty="0"/>
              <a:t>with LEEP more likely to have </a:t>
            </a:r>
            <a:endParaRPr lang="en-US" dirty="0" smtClean="0"/>
          </a:p>
          <a:p>
            <a:r>
              <a:rPr lang="en-US" dirty="0" smtClean="0"/>
              <a:t>Preterm </a:t>
            </a:r>
            <a:r>
              <a:rPr lang="en-US" dirty="0"/>
              <a:t>birth (O.R. 1.7) </a:t>
            </a:r>
            <a:endParaRPr lang="en-US" dirty="0" smtClean="0"/>
          </a:p>
          <a:p>
            <a:r>
              <a:rPr lang="en-US" dirty="0" smtClean="0"/>
              <a:t>LBW </a:t>
            </a:r>
            <a:r>
              <a:rPr lang="en-US" dirty="0"/>
              <a:t>(O.R. 1.8) </a:t>
            </a:r>
            <a:endParaRPr lang="en-US" dirty="0" smtClean="0"/>
          </a:p>
          <a:p>
            <a:r>
              <a:rPr lang="en-US" dirty="0" smtClean="0"/>
              <a:t>PPROM </a:t>
            </a:r>
            <a:r>
              <a:rPr lang="en-US" dirty="0"/>
              <a:t>(O.R. 2.7)</a:t>
            </a:r>
          </a:p>
          <a:p>
            <a:r>
              <a:rPr lang="en-US" dirty="0" smtClean="0"/>
              <a:t> </a:t>
            </a:r>
            <a:r>
              <a:rPr lang="en-US" dirty="0"/>
              <a:t>Single studies show association with perinatal death, incompetent cervix</a:t>
            </a:r>
          </a:p>
          <a:p>
            <a:r>
              <a:rPr lang="en-US" dirty="0" smtClean="0"/>
              <a:t>Risk </a:t>
            </a:r>
            <a:r>
              <a:rPr lang="en-US" dirty="0"/>
              <a:t>rises with depth and number of LEEPs </a:t>
            </a:r>
            <a:endParaRPr lang="en-US" dirty="0" smtClean="0"/>
          </a:p>
          <a:p>
            <a:r>
              <a:rPr lang="en-US" dirty="0" smtClean="0"/>
              <a:t>Similar </a:t>
            </a:r>
            <a:r>
              <a:rPr lang="en-US" dirty="0"/>
              <a:t>findings after </a:t>
            </a:r>
            <a:r>
              <a:rPr lang="en-US" dirty="0" err="1"/>
              <a:t>conization</a:t>
            </a:r>
            <a:r>
              <a:rPr lang="en-US" dirty="0"/>
              <a:t> or laser treatment </a:t>
            </a:r>
            <a:endParaRPr lang="en-US" dirty="0" smtClean="0"/>
          </a:p>
          <a:p>
            <a:r>
              <a:rPr lang="en-US" dirty="0" smtClean="0"/>
              <a:t> </a:t>
            </a:r>
            <a:r>
              <a:rPr lang="en-US" dirty="0"/>
              <a:t>Absolute risk increase is small</a:t>
            </a:r>
          </a:p>
        </p:txBody>
      </p:sp>
    </p:spTree>
    <p:extLst>
      <p:ext uri="{BB962C8B-B14F-4D97-AF65-F5344CB8AC3E}">
        <p14:creationId xmlns:p14="http://schemas.microsoft.com/office/powerpoint/2010/main" xmlns="" val="6277017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a:t>Cervical Cancer Incidence</a:t>
            </a:r>
            <a:br>
              <a:rPr lang="en-US" sz="3200" b="1" dirty="0"/>
            </a:br>
            <a:r>
              <a:rPr lang="en-US" sz="3200" b="1" dirty="0"/>
              <a:t>by Age Group, USCS*, 1998-2002</a:t>
            </a:r>
            <a:endParaRPr lang="en-US" sz="32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3027383848"/>
              </p:ext>
            </p:extLst>
          </p:nvPr>
        </p:nvGraphicFramePr>
        <p:xfrm>
          <a:off x="792163" y="1762125"/>
          <a:ext cx="7570788" cy="4702175"/>
        </p:xfrm>
        <a:graphic>
          <a:graphicData uri="http://schemas.openxmlformats.org/drawingml/2006/table">
            <a:tbl>
              <a:tblPr firstRow="1" bandRow="1">
                <a:tableStyleId>{5C22544A-7EE6-4342-B048-85BDC9FD1C3A}</a:tableStyleId>
              </a:tblPr>
              <a:tblGrid>
                <a:gridCol w="3785394"/>
                <a:gridCol w="3785394"/>
              </a:tblGrid>
              <a:tr h="3330575">
                <a:tc>
                  <a:txBody>
                    <a:bodyPr/>
                    <a:lstStyle/>
                    <a:p>
                      <a:r>
                        <a:rPr lang="en-US" sz="2800" b="1" kern="1200" dirty="0" smtClean="0">
                          <a:solidFill>
                            <a:schemeClr val="lt1"/>
                          </a:solidFill>
                          <a:latin typeface="+mn-lt"/>
                          <a:ea typeface="+mn-ea"/>
                          <a:cs typeface="+mn-cs"/>
                        </a:rPr>
                        <a:t>Age</a:t>
                      </a:r>
                    </a:p>
                    <a:p>
                      <a:r>
                        <a:rPr lang="en-US" sz="2400" b="0" kern="1200" dirty="0" smtClean="0">
                          <a:solidFill>
                            <a:schemeClr val="lt1"/>
                          </a:solidFill>
                          <a:latin typeface="+mn-lt"/>
                          <a:ea typeface="+mn-ea"/>
                          <a:cs typeface="+mn-cs"/>
                        </a:rPr>
                        <a:t>0-19</a:t>
                      </a:r>
                    </a:p>
                    <a:p>
                      <a:r>
                        <a:rPr lang="en-US" sz="2400" b="0" kern="1200" dirty="0" smtClean="0">
                          <a:solidFill>
                            <a:schemeClr val="lt1"/>
                          </a:solidFill>
                          <a:latin typeface="+mn-lt"/>
                          <a:ea typeface="+mn-ea"/>
                          <a:cs typeface="+mn-cs"/>
                        </a:rPr>
                        <a:t> 20-29 </a:t>
                      </a:r>
                    </a:p>
                    <a:p>
                      <a:r>
                        <a:rPr lang="en-US" sz="2400" b="0" kern="1200" dirty="0" smtClean="0">
                          <a:solidFill>
                            <a:schemeClr val="lt1"/>
                          </a:solidFill>
                          <a:latin typeface="+mn-lt"/>
                          <a:ea typeface="+mn-ea"/>
                          <a:cs typeface="+mn-cs"/>
                        </a:rPr>
                        <a:t>30-39</a:t>
                      </a:r>
                    </a:p>
                    <a:p>
                      <a:r>
                        <a:rPr lang="en-US" sz="2400" b="0" kern="1200" dirty="0" smtClean="0">
                          <a:solidFill>
                            <a:schemeClr val="lt1"/>
                          </a:solidFill>
                          <a:latin typeface="+mn-lt"/>
                          <a:ea typeface="+mn-ea"/>
                          <a:cs typeface="+mn-cs"/>
                        </a:rPr>
                        <a:t>40-49 </a:t>
                      </a:r>
                    </a:p>
                    <a:p>
                      <a:r>
                        <a:rPr lang="en-US" sz="2400" b="0" kern="1200" dirty="0" smtClean="0">
                          <a:solidFill>
                            <a:schemeClr val="lt1"/>
                          </a:solidFill>
                          <a:latin typeface="+mn-lt"/>
                          <a:ea typeface="+mn-ea"/>
                          <a:cs typeface="+mn-cs"/>
                        </a:rPr>
                        <a:t>50-64 </a:t>
                      </a:r>
                    </a:p>
                    <a:p>
                      <a:r>
                        <a:rPr lang="en-US" sz="2400" b="0" kern="1200" dirty="0" smtClean="0">
                          <a:solidFill>
                            <a:schemeClr val="lt1"/>
                          </a:solidFill>
                          <a:latin typeface="+mn-lt"/>
                          <a:ea typeface="+mn-ea"/>
                          <a:cs typeface="+mn-cs"/>
                        </a:rPr>
                        <a:t>65+</a:t>
                      </a:r>
                    </a:p>
                    <a:p>
                      <a:r>
                        <a:rPr lang="en-US" sz="2400" b="1" i="1" kern="1200" dirty="0" smtClean="0">
                          <a:solidFill>
                            <a:schemeClr val="lt1"/>
                          </a:solidFill>
                          <a:latin typeface="+mn-lt"/>
                          <a:ea typeface="+mn-ea"/>
                          <a:cs typeface="+mn-cs"/>
                        </a:rPr>
                        <a:t>All ages</a:t>
                      </a:r>
                      <a:endParaRPr lang="en-US" sz="2400" b="1" i="1" dirty="0"/>
                    </a:p>
                  </a:txBody>
                  <a:tcPr/>
                </a:tc>
                <a:tc>
                  <a:txBody>
                    <a:bodyPr/>
                    <a:lstStyle/>
                    <a:p>
                      <a:r>
                        <a:rPr lang="it-IT" sz="2800" b="1" kern="1200" dirty="0" smtClean="0">
                          <a:solidFill>
                            <a:schemeClr val="lt1"/>
                          </a:solidFill>
                          <a:latin typeface="+mn-lt"/>
                          <a:ea typeface="+mn-ea"/>
                          <a:cs typeface="+mn-cs"/>
                        </a:rPr>
                        <a:t>Rate per 100,000</a:t>
                      </a:r>
                    </a:p>
                    <a:p>
                      <a:r>
                        <a:rPr lang="it-IT" sz="2400" b="0" kern="1200" dirty="0" smtClean="0">
                          <a:solidFill>
                            <a:schemeClr val="lt1"/>
                          </a:solidFill>
                          <a:latin typeface="+mn-lt"/>
                          <a:ea typeface="+mn-ea"/>
                          <a:cs typeface="+mn-cs"/>
                        </a:rPr>
                        <a:t>0.1</a:t>
                      </a:r>
                    </a:p>
                    <a:p>
                      <a:r>
                        <a:rPr lang="it-IT" sz="2400" b="0" kern="1200" dirty="0" smtClean="0">
                          <a:solidFill>
                            <a:schemeClr val="lt1"/>
                          </a:solidFill>
                          <a:latin typeface="+mn-lt"/>
                          <a:ea typeface="+mn-ea"/>
                          <a:cs typeface="+mn-cs"/>
                        </a:rPr>
                        <a:t>4.5 </a:t>
                      </a:r>
                    </a:p>
                    <a:p>
                      <a:r>
                        <a:rPr lang="it-IT" sz="2400" b="0" kern="1200" dirty="0" smtClean="0">
                          <a:solidFill>
                            <a:schemeClr val="lt1"/>
                          </a:solidFill>
                          <a:latin typeface="+mn-lt"/>
                          <a:ea typeface="+mn-ea"/>
                          <a:cs typeface="+mn-cs"/>
                        </a:rPr>
                        <a:t>13.9 </a:t>
                      </a:r>
                    </a:p>
                    <a:p>
                      <a:r>
                        <a:rPr lang="it-IT" sz="2400" b="0" kern="1200" dirty="0" smtClean="0">
                          <a:solidFill>
                            <a:schemeClr val="lt1"/>
                          </a:solidFill>
                          <a:latin typeface="+mn-lt"/>
                          <a:ea typeface="+mn-ea"/>
                          <a:cs typeface="+mn-cs"/>
                        </a:rPr>
                        <a:t>16.5</a:t>
                      </a:r>
                    </a:p>
                    <a:p>
                      <a:r>
                        <a:rPr lang="it-IT" sz="2400" b="0" kern="1200" dirty="0" smtClean="0">
                          <a:solidFill>
                            <a:schemeClr val="lt1"/>
                          </a:solidFill>
                          <a:latin typeface="+mn-lt"/>
                          <a:ea typeface="+mn-ea"/>
                          <a:cs typeface="+mn-cs"/>
                        </a:rPr>
                        <a:t>15.4</a:t>
                      </a:r>
                    </a:p>
                    <a:p>
                      <a:r>
                        <a:rPr lang="it-IT" sz="2400" b="0" kern="1200" dirty="0" smtClean="0">
                          <a:solidFill>
                            <a:schemeClr val="lt1"/>
                          </a:solidFill>
                          <a:latin typeface="+mn-lt"/>
                          <a:ea typeface="+mn-ea"/>
                          <a:cs typeface="+mn-cs"/>
                        </a:rPr>
                        <a:t>14.6</a:t>
                      </a:r>
                    </a:p>
                    <a:p>
                      <a:r>
                        <a:rPr lang="it-IT" sz="2400" b="1" i="1" kern="1200" dirty="0" smtClean="0">
                          <a:solidFill>
                            <a:schemeClr val="lt1"/>
                          </a:solidFill>
                          <a:latin typeface="+mn-lt"/>
                          <a:ea typeface="+mn-ea"/>
                          <a:cs typeface="+mn-cs"/>
                        </a:rPr>
                        <a:t>9.4</a:t>
                      </a:r>
                      <a:endParaRPr lang="en-US" sz="2400" b="1" i="1" dirty="0"/>
                    </a:p>
                  </a:txBody>
                  <a:tcPr/>
                </a:tc>
              </a:tr>
              <a:tr h="370840">
                <a:tc>
                  <a:txBody>
                    <a:bodyPr/>
                    <a:lstStyle/>
                    <a:p>
                      <a:r>
                        <a:rPr lang="en-US" sz="1400" kern="1200" dirty="0" smtClean="0">
                          <a:solidFill>
                            <a:schemeClr val="dk1"/>
                          </a:solidFill>
                          <a:latin typeface="+mn-lt"/>
                          <a:ea typeface="+mn-ea"/>
                          <a:cs typeface="+mn-cs"/>
                        </a:rPr>
                        <a:t>*United States Cancer Statistics includes data from CDC’s National Program of Cancer Registries and NCI’s Surveillance, Epidemiology and End Results Program.</a:t>
                      </a:r>
                    </a:p>
                    <a:p>
                      <a:r>
                        <a:rPr lang="en-US" sz="1400" kern="1200" dirty="0" err="1" smtClean="0">
                          <a:solidFill>
                            <a:schemeClr val="dk1"/>
                          </a:solidFill>
                          <a:latin typeface="+mn-lt"/>
                          <a:ea typeface="+mn-ea"/>
                          <a:cs typeface="+mn-cs"/>
                        </a:rPr>
                        <a:t>Saraiya</a:t>
                      </a:r>
                      <a:r>
                        <a:rPr lang="en-US" sz="1400" kern="1200" dirty="0" smtClean="0">
                          <a:solidFill>
                            <a:schemeClr val="dk1"/>
                          </a:solidFill>
                          <a:latin typeface="+mn-lt"/>
                          <a:ea typeface="+mn-ea"/>
                          <a:cs typeface="+mn-cs"/>
                        </a:rPr>
                        <a:t> M et al. </a:t>
                      </a:r>
                      <a:r>
                        <a:rPr lang="en-US" sz="1400" kern="1200" dirty="0" err="1" smtClean="0">
                          <a:solidFill>
                            <a:schemeClr val="dk1"/>
                          </a:solidFill>
                          <a:latin typeface="+mn-lt"/>
                          <a:ea typeface="+mn-ea"/>
                          <a:cs typeface="+mn-cs"/>
                        </a:rPr>
                        <a:t>Obstet</a:t>
                      </a:r>
                      <a:r>
                        <a:rPr lang="en-US" sz="1400" kern="1200" dirty="0" smtClean="0">
                          <a:solidFill>
                            <a:schemeClr val="dk1"/>
                          </a:solidFill>
                          <a:latin typeface="+mn-lt"/>
                          <a:ea typeface="+mn-ea"/>
                          <a:cs typeface="+mn-cs"/>
                        </a:rPr>
                        <a:t> </a:t>
                      </a:r>
                      <a:r>
                        <a:rPr lang="en-US" sz="1400" kern="1200" dirty="0" err="1" smtClean="0">
                          <a:solidFill>
                            <a:schemeClr val="dk1"/>
                          </a:solidFill>
                          <a:latin typeface="+mn-lt"/>
                          <a:ea typeface="+mn-ea"/>
                          <a:cs typeface="+mn-cs"/>
                        </a:rPr>
                        <a:t>Gynecol</a:t>
                      </a:r>
                      <a:r>
                        <a:rPr lang="en-US" sz="1400" kern="1200" dirty="0" smtClean="0">
                          <a:solidFill>
                            <a:schemeClr val="dk1"/>
                          </a:solidFill>
                          <a:latin typeface="+mn-lt"/>
                          <a:ea typeface="+mn-ea"/>
                          <a:cs typeface="+mn-cs"/>
                        </a:rPr>
                        <a:t> 2007;109:360-70.</a:t>
                      </a:r>
                      <a:endParaRPr lang="en-US" sz="1400" dirty="0"/>
                    </a:p>
                  </a:txBody>
                  <a:tcPr/>
                </a:tc>
                <a:tc>
                  <a:txBody>
                    <a:bodyPr/>
                    <a:lstStyle/>
                    <a:p>
                      <a:endParaRPr lang="en-US" dirty="0"/>
                    </a:p>
                  </a:txBody>
                  <a:tcPr/>
                </a:tc>
              </a:tr>
            </a:tbl>
          </a:graphicData>
        </a:graphic>
      </p:graphicFrame>
    </p:spTree>
    <p:extLst>
      <p:ext uri="{BB962C8B-B14F-4D97-AF65-F5344CB8AC3E}">
        <p14:creationId xmlns:p14="http://schemas.microsoft.com/office/powerpoint/2010/main" xmlns="" val="244947550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a:t>New ACS/ASCCP/ASCP Guidelines</a:t>
            </a:r>
            <a:br>
              <a:rPr lang="en-US" sz="3200" b="1" dirty="0"/>
            </a:br>
            <a:r>
              <a:rPr lang="en-US" sz="3200" dirty="0"/>
              <a:t>When to begin screening</a:t>
            </a:r>
          </a:p>
        </p:txBody>
      </p:sp>
      <p:sp>
        <p:nvSpPr>
          <p:cNvPr id="3" name="Content Placeholder 2"/>
          <p:cNvSpPr>
            <a:spLocks noGrp="1"/>
          </p:cNvSpPr>
          <p:nvPr>
            <p:ph idx="1"/>
          </p:nvPr>
        </p:nvSpPr>
        <p:spPr/>
        <p:txBody>
          <a:bodyPr>
            <a:normAutofit lnSpcReduction="10000"/>
          </a:bodyPr>
          <a:lstStyle/>
          <a:p>
            <a:r>
              <a:rPr lang="en-US" sz="3500" b="1" dirty="0"/>
              <a:t>Cervical cancer screening should begin at age 21.</a:t>
            </a:r>
          </a:p>
          <a:p>
            <a:r>
              <a:rPr lang="en-US" sz="2400" b="1" dirty="0"/>
              <a:t>Women &lt; 21 should not be screened regardless of age of sexual onset</a:t>
            </a:r>
          </a:p>
          <a:p>
            <a:r>
              <a:rPr lang="en-US" sz="2400" b="1" dirty="0"/>
              <a:t>Guidelines do not apply to special populations – </a:t>
            </a:r>
            <a:r>
              <a:rPr lang="en-US" sz="2400" b="1" dirty="0" err="1"/>
              <a:t>hx</a:t>
            </a:r>
            <a:r>
              <a:rPr lang="en-US" sz="2400" b="1" dirty="0"/>
              <a:t> of cervical cancer, DES exposure, &amp; immune-compromise</a:t>
            </a:r>
          </a:p>
          <a:p>
            <a:r>
              <a:rPr lang="en-US" sz="1600" b="1" dirty="0" err="1"/>
              <a:t>Saslow</a:t>
            </a:r>
            <a:r>
              <a:rPr lang="en-US" sz="1600" b="1" dirty="0"/>
              <a:t>, Solomon, Lawson, et al. JLGTD, March 14, 2012 (online) </a:t>
            </a:r>
            <a:r>
              <a:rPr lang="en-US" sz="1600" b="1" dirty="0" err="1"/>
              <a:t>Saslow</a:t>
            </a:r>
            <a:r>
              <a:rPr lang="en-US" sz="1600" b="1" dirty="0"/>
              <a:t>, Solomon, Lawson, et al. CA: A Cancer J for Clinicians, March 14, 2012 (online)</a:t>
            </a:r>
            <a:endParaRPr lang="en-US" sz="1600" dirty="0"/>
          </a:p>
        </p:txBody>
      </p:sp>
    </p:spTree>
    <p:extLst>
      <p:ext uri="{BB962C8B-B14F-4D97-AF65-F5344CB8AC3E}">
        <p14:creationId xmlns:p14="http://schemas.microsoft.com/office/powerpoint/2010/main" xmlns="" val="396887651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Objectives of Screening</a:t>
            </a:r>
            <a:br>
              <a:rPr lang="en-US" b="1" dirty="0"/>
            </a:br>
            <a:endParaRPr lang="en-US" dirty="0"/>
          </a:p>
        </p:txBody>
      </p:sp>
      <p:sp>
        <p:nvSpPr>
          <p:cNvPr id="3" name="Content Placeholder 2"/>
          <p:cNvSpPr>
            <a:spLocks noGrp="1"/>
          </p:cNvSpPr>
          <p:nvPr>
            <p:ph idx="1"/>
          </p:nvPr>
        </p:nvSpPr>
        <p:spPr/>
        <p:txBody>
          <a:bodyPr/>
          <a:lstStyle/>
          <a:p>
            <a:pPr marL="0" indent="0">
              <a:buNone/>
            </a:pPr>
            <a:endParaRPr lang="en-US" dirty="0"/>
          </a:p>
        </p:txBody>
      </p:sp>
      <p:sp>
        <p:nvSpPr>
          <p:cNvPr id="4" name="Rectangle 3"/>
          <p:cNvSpPr/>
          <p:nvPr/>
        </p:nvSpPr>
        <p:spPr>
          <a:xfrm>
            <a:off x="1412875" y="2413338"/>
            <a:ext cx="6810375" cy="3046988"/>
          </a:xfrm>
          <a:prstGeom prst="rect">
            <a:avLst/>
          </a:prstGeom>
        </p:spPr>
        <p:txBody>
          <a:bodyPr wrap="square">
            <a:spAutoFit/>
          </a:bodyPr>
          <a:lstStyle/>
          <a:p>
            <a:endParaRPr lang="en-US" sz="2400" b="1" dirty="0"/>
          </a:p>
          <a:p>
            <a:r>
              <a:rPr lang="en-US" sz="2800" dirty="0" smtClean="0"/>
              <a:t>• Prevent </a:t>
            </a:r>
            <a:r>
              <a:rPr lang="en-US" sz="2800" dirty="0"/>
              <a:t>morbidity and mortality from cervical cancer</a:t>
            </a:r>
          </a:p>
          <a:p>
            <a:r>
              <a:rPr lang="en-US" sz="2800" dirty="0"/>
              <a:t>• Prevent overzealous management of precursor lesions that most likely will regress or disappear and for which the risks of management outweigh the benefits</a:t>
            </a:r>
          </a:p>
        </p:txBody>
      </p:sp>
    </p:spTree>
    <p:extLst>
      <p:ext uri="{BB962C8B-B14F-4D97-AF65-F5344CB8AC3E}">
        <p14:creationId xmlns:p14="http://schemas.microsoft.com/office/powerpoint/2010/main" xmlns="" val="384875332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a:t>Adolescent Needs</a:t>
            </a:r>
            <a:endParaRPr lang="en-US" sz="3200" dirty="0"/>
          </a:p>
        </p:txBody>
      </p:sp>
      <p:sp>
        <p:nvSpPr>
          <p:cNvPr id="3" name="Content Placeholder 2"/>
          <p:cNvSpPr>
            <a:spLocks noGrp="1"/>
          </p:cNvSpPr>
          <p:nvPr>
            <p:ph idx="1"/>
          </p:nvPr>
        </p:nvSpPr>
        <p:spPr/>
        <p:txBody>
          <a:bodyPr>
            <a:normAutofit lnSpcReduction="10000"/>
          </a:bodyPr>
          <a:lstStyle/>
          <a:p>
            <a:r>
              <a:rPr lang="en-US" sz="3600" dirty="0"/>
              <a:t>Care for contraception and STI screening/treatment.</a:t>
            </a:r>
          </a:p>
          <a:p>
            <a:r>
              <a:rPr lang="en-US" sz="3600" dirty="0" smtClean="0"/>
              <a:t>No </a:t>
            </a:r>
            <a:r>
              <a:rPr lang="en-US" sz="3600" dirty="0"/>
              <a:t>Pap test </a:t>
            </a:r>
            <a:endParaRPr lang="en-US" sz="3600" dirty="0" smtClean="0"/>
          </a:p>
          <a:p>
            <a:r>
              <a:rPr lang="en-US" sz="3600" dirty="0" smtClean="0"/>
              <a:t>No </a:t>
            </a:r>
            <a:r>
              <a:rPr lang="en-US" sz="3600" dirty="0"/>
              <a:t>speculum exam for </a:t>
            </a:r>
            <a:r>
              <a:rPr lang="en-US" sz="3600" dirty="0" smtClean="0"/>
              <a:t>asymptomatic women </a:t>
            </a:r>
          </a:p>
          <a:p>
            <a:r>
              <a:rPr lang="en-US" sz="3600" dirty="0" smtClean="0"/>
              <a:t>STI </a:t>
            </a:r>
            <a:r>
              <a:rPr lang="en-US" sz="3600" dirty="0"/>
              <a:t>testing can be done using urine</a:t>
            </a:r>
          </a:p>
        </p:txBody>
      </p:sp>
    </p:spTree>
    <p:extLst>
      <p:ext uri="{BB962C8B-B14F-4D97-AF65-F5344CB8AC3E}">
        <p14:creationId xmlns:p14="http://schemas.microsoft.com/office/powerpoint/2010/main" xmlns="" val="162135706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t>Screening for ages 21-29</a:t>
            </a:r>
            <a:endParaRPr lang="en-US" sz="3600" dirty="0"/>
          </a:p>
        </p:txBody>
      </p:sp>
      <p:sp>
        <p:nvSpPr>
          <p:cNvPr id="3" name="Content Placeholder 2"/>
          <p:cNvSpPr>
            <a:spLocks noGrp="1"/>
          </p:cNvSpPr>
          <p:nvPr>
            <p:ph idx="1"/>
          </p:nvPr>
        </p:nvSpPr>
        <p:spPr>
          <a:xfrm>
            <a:off x="792162" y="1774265"/>
            <a:ext cx="7570787" cy="4289611"/>
          </a:xfrm>
        </p:spPr>
        <p:txBody>
          <a:bodyPr>
            <a:normAutofit/>
          </a:bodyPr>
          <a:lstStyle/>
          <a:p>
            <a:r>
              <a:rPr lang="en-US" sz="3600" dirty="0"/>
              <a:t> Cytology alone every 3 years </a:t>
            </a:r>
            <a:r>
              <a:rPr lang="en-US" sz="3600" dirty="0" smtClean="0"/>
              <a:t>*</a:t>
            </a:r>
          </a:p>
          <a:p>
            <a:r>
              <a:rPr lang="en-US" sz="3600" dirty="0" smtClean="0"/>
              <a:t>HPV </a:t>
            </a:r>
            <a:r>
              <a:rPr lang="en-US" sz="3600" dirty="0"/>
              <a:t>testing “should not be used </a:t>
            </a:r>
            <a:r>
              <a:rPr lang="en-US" sz="3600" dirty="0" smtClean="0"/>
              <a:t>to screen”</a:t>
            </a:r>
          </a:p>
          <a:p>
            <a:pPr lvl="1"/>
            <a:r>
              <a:rPr lang="en-US" sz="3400" dirty="0" smtClean="0"/>
              <a:t> </a:t>
            </a:r>
            <a:r>
              <a:rPr lang="en-US" sz="3400" dirty="0"/>
              <a:t>– Not as a component of </a:t>
            </a:r>
            <a:r>
              <a:rPr lang="en-US" sz="3400" dirty="0" smtClean="0"/>
              <a:t>co-testing </a:t>
            </a:r>
          </a:p>
          <a:p>
            <a:pPr lvl="1"/>
            <a:r>
              <a:rPr lang="en-US" sz="3400" dirty="0" smtClean="0"/>
              <a:t>– </a:t>
            </a:r>
            <a:r>
              <a:rPr lang="en-US" sz="3400" dirty="0"/>
              <a:t>Not as a primary stand-alone </a:t>
            </a:r>
            <a:r>
              <a:rPr lang="en-US" sz="3400" dirty="0" smtClean="0"/>
              <a:t>screen</a:t>
            </a:r>
          </a:p>
          <a:p>
            <a:pPr marL="2743200" lvl="8" indent="0">
              <a:buNone/>
            </a:pPr>
            <a:r>
              <a:rPr lang="en-US" dirty="0" smtClean="0"/>
              <a:t>*Reflux for age 25–29 (ASCUS/LGSIL)</a:t>
            </a:r>
            <a:endParaRPr lang="en-US" dirty="0"/>
          </a:p>
        </p:txBody>
      </p:sp>
    </p:spTree>
    <p:extLst>
      <p:ext uri="{BB962C8B-B14F-4D97-AF65-F5344CB8AC3E}">
        <p14:creationId xmlns:p14="http://schemas.microsoft.com/office/powerpoint/2010/main" xmlns="" val="267045278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a:t>Rationale for Longer Pap Screening Intervals</a:t>
            </a:r>
            <a:endParaRPr lang="en-US" sz="3200" dirty="0"/>
          </a:p>
        </p:txBody>
      </p:sp>
      <p:sp>
        <p:nvSpPr>
          <p:cNvPr id="3" name="Content Placeholder 2"/>
          <p:cNvSpPr>
            <a:spLocks noGrp="1"/>
          </p:cNvSpPr>
          <p:nvPr>
            <p:ph idx="1"/>
          </p:nvPr>
        </p:nvSpPr>
        <p:spPr/>
        <p:txBody>
          <a:bodyPr>
            <a:normAutofit fontScale="92500" lnSpcReduction="10000"/>
          </a:bodyPr>
          <a:lstStyle/>
          <a:p>
            <a:r>
              <a:rPr lang="en-US" dirty="0"/>
              <a:t>SensitivityofsinglePaptest50-70% – Cancer risk 18mo after 3 </a:t>
            </a:r>
            <a:r>
              <a:rPr lang="en-US" dirty="0" err="1"/>
              <a:t>neg</a:t>
            </a:r>
            <a:r>
              <a:rPr lang="en-US" dirty="0"/>
              <a:t> </a:t>
            </a:r>
            <a:r>
              <a:rPr lang="en-US" dirty="0" err="1"/>
              <a:t>Paps</a:t>
            </a:r>
            <a:r>
              <a:rPr lang="en-US" dirty="0"/>
              <a:t> = 1.5/100,000 – Cancer risk 36mo after 3 </a:t>
            </a:r>
            <a:r>
              <a:rPr lang="en-US" dirty="0" err="1"/>
              <a:t>neg</a:t>
            </a:r>
            <a:r>
              <a:rPr lang="en-US" dirty="0"/>
              <a:t> </a:t>
            </a:r>
            <a:r>
              <a:rPr lang="en-US" dirty="0" err="1"/>
              <a:t>Paps</a:t>
            </a:r>
            <a:r>
              <a:rPr lang="en-US" dirty="0"/>
              <a:t> = 4.7/100,000 99,997 women screened unnecessarily to help 3</a:t>
            </a:r>
          </a:p>
          <a:p>
            <a:r>
              <a:rPr lang="en-US" dirty="0" err="1" smtClean="0"/>
              <a:t>RiskofHSIL</a:t>
            </a:r>
            <a:r>
              <a:rPr lang="en-US" dirty="0"/>
              <a:t>/cancer&lt;3yearsafternegativePapnot significantly higher than risk after 1year</a:t>
            </a:r>
          </a:p>
          <a:p>
            <a:r>
              <a:rPr lang="en-US" dirty="0" err="1" smtClean="0"/>
              <a:t>LongerPapscreeningintervals</a:t>
            </a:r>
            <a:r>
              <a:rPr lang="en-US" dirty="0"/>
              <a:t>(e.g.,5y)inappropriate for mobile US population</a:t>
            </a:r>
          </a:p>
          <a:p>
            <a:r>
              <a:rPr lang="tr-TR" sz="1900" dirty="0" err="1"/>
              <a:t>Sawaya</a:t>
            </a:r>
            <a:r>
              <a:rPr lang="tr-TR" sz="1900" dirty="0"/>
              <a:t> GF et al. </a:t>
            </a:r>
            <a:r>
              <a:rPr lang="tr-TR" sz="1900" dirty="0" err="1"/>
              <a:t>Acta</a:t>
            </a:r>
            <a:r>
              <a:rPr lang="tr-TR" sz="1900" dirty="0"/>
              <a:t> </a:t>
            </a:r>
            <a:r>
              <a:rPr lang="tr-TR" sz="1900" dirty="0" err="1"/>
              <a:t>Cytol</a:t>
            </a:r>
            <a:r>
              <a:rPr lang="tr-TR" sz="1900" dirty="0"/>
              <a:t> 2005;49:391-7</a:t>
            </a:r>
            <a:endParaRPr lang="en-US" sz="1900" dirty="0"/>
          </a:p>
        </p:txBody>
      </p:sp>
    </p:spTree>
    <p:extLst>
      <p:ext uri="{BB962C8B-B14F-4D97-AF65-F5344CB8AC3E}">
        <p14:creationId xmlns:p14="http://schemas.microsoft.com/office/powerpoint/2010/main" xmlns="" val="353904557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a:t>Rationale for Longer Pap Screening Intervals-2</a:t>
            </a:r>
            <a:endParaRPr lang="en-US" sz="3200" dirty="0"/>
          </a:p>
        </p:txBody>
      </p:sp>
      <p:sp>
        <p:nvSpPr>
          <p:cNvPr id="3" name="Content Placeholder 2"/>
          <p:cNvSpPr>
            <a:spLocks noGrp="1"/>
          </p:cNvSpPr>
          <p:nvPr>
            <p:ph idx="1"/>
          </p:nvPr>
        </p:nvSpPr>
        <p:spPr/>
        <p:txBody>
          <a:bodyPr>
            <a:noAutofit/>
          </a:bodyPr>
          <a:lstStyle/>
          <a:p>
            <a:r>
              <a:rPr lang="en-US" dirty="0"/>
              <a:t>Screening harms: lifetime risk of colposcopy</a:t>
            </a:r>
          </a:p>
          <a:p>
            <a:r>
              <a:rPr lang="en-US" dirty="0"/>
              <a:t>– Screening q3y: 760 </a:t>
            </a:r>
            <a:r>
              <a:rPr lang="en-US" dirty="0" err="1"/>
              <a:t>colpos</a:t>
            </a:r>
            <a:r>
              <a:rPr lang="en-US" dirty="0"/>
              <a:t>/1000 women</a:t>
            </a:r>
          </a:p>
          <a:p>
            <a:r>
              <a:rPr lang="en-US" dirty="0"/>
              <a:t>– Screening q2y: 1080 </a:t>
            </a:r>
            <a:r>
              <a:rPr lang="en-US" dirty="0" err="1"/>
              <a:t>colpos</a:t>
            </a:r>
            <a:r>
              <a:rPr lang="en-US" dirty="0"/>
              <a:t>/1000 women</a:t>
            </a:r>
          </a:p>
          <a:p>
            <a:r>
              <a:rPr lang="en-US" dirty="0"/>
              <a:t>– Screening annually: 2000 </a:t>
            </a:r>
            <a:r>
              <a:rPr lang="en-US" dirty="0" err="1"/>
              <a:t>colpos</a:t>
            </a:r>
            <a:r>
              <a:rPr lang="en-US" dirty="0"/>
              <a:t>/1000 </a:t>
            </a:r>
            <a:r>
              <a:rPr lang="en-US" dirty="0" smtClean="0"/>
              <a:t>women</a:t>
            </a:r>
          </a:p>
          <a:p>
            <a:r>
              <a:rPr lang="en-US" sz="1800" dirty="0"/>
              <a:t>Stout NK et al. Arch Intern Med 2008;168:181. </a:t>
            </a:r>
            <a:r>
              <a:rPr lang="en-US" sz="1800" dirty="0" err="1"/>
              <a:t>Kulasingam</a:t>
            </a:r>
            <a:r>
              <a:rPr lang="en-US" sz="1800" dirty="0"/>
              <a:t> S et al. 2011. AHRQ Publication No.11-05157-EF-1.</a:t>
            </a:r>
          </a:p>
        </p:txBody>
      </p:sp>
    </p:spTree>
    <p:extLst>
      <p:ext uri="{BB962C8B-B14F-4D97-AF65-F5344CB8AC3E}">
        <p14:creationId xmlns:p14="http://schemas.microsoft.com/office/powerpoint/2010/main" xmlns="" val="422910962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a:t>Rationale for Avoiding HPV Tests Among Women Ages 21-29</a:t>
            </a:r>
            <a:endParaRPr lang="en-US" sz="3200" dirty="0"/>
          </a:p>
        </p:txBody>
      </p:sp>
      <p:sp>
        <p:nvSpPr>
          <p:cNvPr id="3" name="Content Placeholder 2"/>
          <p:cNvSpPr>
            <a:spLocks noGrp="1"/>
          </p:cNvSpPr>
          <p:nvPr>
            <p:ph idx="1"/>
          </p:nvPr>
        </p:nvSpPr>
        <p:spPr/>
        <p:txBody>
          <a:bodyPr/>
          <a:lstStyle/>
          <a:p>
            <a:r>
              <a:rPr lang="en-US" dirty="0"/>
              <a:t>Prevalence of carcinogenic HPV approaches 20% in teens and early 20s</a:t>
            </a:r>
          </a:p>
          <a:p>
            <a:r>
              <a:rPr lang="en-US" dirty="0" smtClean="0"/>
              <a:t>Most </a:t>
            </a:r>
            <a:r>
              <a:rPr lang="en-US" dirty="0"/>
              <a:t>carcinogenic HPV infections resolve without intervention</a:t>
            </a:r>
          </a:p>
          <a:p>
            <a:r>
              <a:rPr lang="en-US" dirty="0" smtClean="0"/>
              <a:t>Identifying </a:t>
            </a:r>
            <a:r>
              <a:rPr lang="en-US" dirty="0"/>
              <a:t>carcinogenic HPV that will resolve leads to repeated call-back, anxiety, and interventions without benefit</a:t>
            </a:r>
          </a:p>
        </p:txBody>
      </p:sp>
    </p:spTree>
    <p:extLst>
      <p:ext uri="{BB962C8B-B14F-4D97-AF65-F5344CB8AC3E}">
        <p14:creationId xmlns:p14="http://schemas.microsoft.com/office/powerpoint/2010/main" xmlns="" val="49967788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a:t>Screening For Women Ages 30-64</a:t>
            </a:r>
            <a:endParaRPr lang="en-US" sz="3200" dirty="0"/>
          </a:p>
        </p:txBody>
      </p:sp>
      <p:sp>
        <p:nvSpPr>
          <p:cNvPr id="3" name="Content Placeholder 2"/>
          <p:cNvSpPr>
            <a:spLocks noGrp="1"/>
          </p:cNvSpPr>
          <p:nvPr>
            <p:ph idx="1"/>
          </p:nvPr>
        </p:nvSpPr>
        <p:spPr/>
        <p:txBody>
          <a:bodyPr>
            <a:normAutofit/>
          </a:bodyPr>
          <a:lstStyle/>
          <a:p>
            <a:r>
              <a:rPr lang="en-US" sz="3600" b="1" dirty="0"/>
              <a:t>Cytology + HPV testing (</a:t>
            </a:r>
            <a:r>
              <a:rPr lang="en-US" sz="3600" b="1" dirty="0" err="1"/>
              <a:t>Cotesting</a:t>
            </a:r>
            <a:r>
              <a:rPr lang="en-US" sz="3600" b="1" dirty="0"/>
              <a:t>) every 5 years is preferred</a:t>
            </a:r>
          </a:p>
          <a:p>
            <a:r>
              <a:rPr lang="en-US" sz="3600" b="1" dirty="0" smtClean="0"/>
              <a:t>Cytology </a:t>
            </a:r>
            <a:r>
              <a:rPr lang="en-US" sz="3600" b="1" dirty="0"/>
              <a:t>alone every 3 years is acceptable</a:t>
            </a:r>
            <a:endParaRPr lang="en-US" sz="3600" dirty="0"/>
          </a:p>
        </p:txBody>
      </p:sp>
    </p:spTree>
    <p:extLst>
      <p:ext uri="{BB962C8B-B14F-4D97-AF65-F5344CB8AC3E}">
        <p14:creationId xmlns:p14="http://schemas.microsoft.com/office/powerpoint/2010/main" xmlns="" val="393133808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a:t>Rationale for </a:t>
            </a:r>
            <a:r>
              <a:rPr lang="en-US" sz="3200" b="1" dirty="0" err="1"/>
              <a:t>Cotesting</a:t>
            </a:r>
            <a:r>
              <a:rPr lang="en-US" sz="3200" b="1" dirty="0"/>
              <a:t>, Ages 30-64</a:t>
            </a:r>
            <a:endParaRPr lang="en-US" sz="3200" dirty="0"/>
          </a:p>
        </p:txBody>
      </p:sp>
      <p:sp>
        <p:nvSpPr>
          <p:cNvPr id="3" name="Content Placeholder 2"/>
          <p:cNvSpPr>
            <a:spLocks noGrp="1"/>
          </p:cNvSpPr>
          <p:nvPr>
            <p:ph idx="1"/>
          </p:nvPr>
        </p:nvSpPr>
        <p:spPr/>
        <p:txBody>
          <a:bodyPr>
            <a:normAutofit fontScale="92500"/>
          </a:bodyPr>
          <a:lstStyle/>
          <a:p>
            <a:r>
              <a:rPr lang="en-US" dirty="0" smtClean="0"/>
              <a:t>Increased </a:t>
            </a:r>
            <a:r>
              <a:rPr lang="en-US" dirty="0"/>
              <a:t>detection of prevalent CIN3 </a:t>
            </a:r>
            <a:endParaRPr lang="en-US" dirty="0" smtClean="0"/>
          </a:p>
          <a:p>
            <a:r>
              <a:rPr lang="en-US" dirty="0" smtClean="0"/>
              <a:t>Decreased </a:t>
            </a:r>
            <a:r>
              <a:rPr lang="en-US" dirty="0"/>
              <a:t>CIN3 in subsequent </a:t>
            </a:r>
            <a:r>
              <a:rPr lang="en-US" dirty="0" smtClean="0"/>
              <a:t>screening rounds</a:t>
            </a:r>
            <a:endParaRPr lang="en-US" dirty="0"/>
          </a:p>
          <a:p>
            <a:r>
              <a:rPr lang="en-US" dirty="0" smtClean="0"/>
              <a:t>Achieves </a:t>
            </a:r>
            <a:r>
              <a:rPr lang="en-US" dirty="0"/>
              <a:t>risk of CIN3 equal to cytology alone @ 1-3year intervals</a:t>
            </a:r>
          </a:p>
          <a:p>
            <a:r>
              <a:rPr lang="en-US" dirty="0" smtClean="0"/>
              <a:t>Enhances </a:t>
            </a:r>
            <a:r>
              <a:rPr lang="en-US" dirty="0"/>
              <a:t>detection of adenocarcinoma/AIS</a:t>
            </a:r>
          </a:p>
          <a:p>
            <a:r>
              <a:rPr lang="en-US" dirty="0" smtClean="0"/>
              <a:t>Minimizes </a:t>
            </a:r>
            <a:r>
              <a:rPr lang="en-US" dirty="0"/>
              <a:t>the increased number of colposcopies, thus it reduces harms.</a:t>
            </a:r>
          </a:p>
        </p:txBody>
      </p:sp>
    </p:spTree>
    <p:extLst>
      <p:ext uri="{BB962C8B-B14F-4D97-AF65-F5344CB8AC3E}">
        <p14:creationId xmlns:p14="http://schemas.microsoft.com/office/powerpoint/2010/main" xmlns="" val="51146343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a:t>Why Not Annual </a:t>
            </a:r>
            <a:r>
              <a:rPr lang="en-US" sz="3200" b="1" dirty="0" err="1"/>
              <a:t>Cotesting</a:t>
            </a:r>
            <a:r>
              <a:rPr lang="en-US" sz="3200" b="1" dirty="0"/>
              <a:t>?</a:t>
            </a:r>
            <a:endParaRPr lang="en-US" sz="3200" dirty="0"/>
          </a:p>
        </p:txBody>
      </p:sp>
      <p:sp>
        <p:nvSpPr>
          <p:cNvPr id="3" name="Content Placeholder 2"/>
          <p:cNvSpPr>
            <a:spLocks noGrp="1"/>
          </p:cNvSpPr>
          <p:nvPr>
            <p:ph idx="1"/>
          </p:nvPr>
        </p:nvSpPr>
        <p:spPr/>
        <p:txBody>
          <a:bodyPr>
            <a:normAutofit/>
          </a:bodyPr>
          <a:lstStyle/>
          <a:p>
            <a:r>
              <a:rPr lang="en-US" sz="3600" dirty="0"/>
              <a:t>High NPV of one </a:t>
            </a:r>
            <a:r>
              <a:rPr lang="en-US" sz="3600" dirty="0" err="1"/>
              <a:t>cotest</a:t>
            </a:r>
            <a:r>
              <a:rPr lang="en-US" sz="3600" dirty="0"/>
              <a:t> means most abnormal screens at 1-3y intervals are transient HPV infection, not </a:t>
            </a:r>
            <a:r>
              <a:rPr lang="en-US" sz="3600" dirty="0" err="1"/>
              <a:t>precancer</a:t>
            </a:r>
            <a:endParaRPr lang="en-US" sz="3600" dirty="0"/>
          </a:p>
          <a:p>
            <a:r>
              <a:rPr lang="en-US" sz="3600" dirty="0" smtClean="0"/>
              <a:t>Potential </a:t>
            </a:r>
            <a:r>
              <a:rPr lang="en-US" sz="3600" dirty="0"/>
              <a:t>harms are amplified without </a:t>
            </a:r>
            <a:r>
              <a:rPr lang="en-US" sz="3600" dirty="0" smtClean="0"/>
              <a:t>benefit</a:t>
            </a:r>
          </a:p>
          <a:p>
            <a:pPr lvl="6"/>
            <a:endParaRPr lang="en-US" sz="1000" dirty="0"/>
          </a:p>
          <a:p>
            <a:pPr lvl="6"/>
            <a:endParaRPr lang="en-US" sz="1000" dirty="0" smtClean="0"/>
          </a:p>
          <a:p>
            <a:pPr lvl="8"/>
            <a:r>
              <a:rPr lang="en-US" sz="1000" dirty="0" smtClean="0"/>
              <a:t>NPV= negative predicative value</a:t>
            </a:r>
            <a:endParaRPr lang="en-US" sz="1000" dirty="0"/>
          </a:p>
        </p:txBody>
      </p:sp>
    </p:spTree>
    <p:extLst>
      <p:ext uri="{BB962C8B-B14F-4D97-AF65-F5344CB8AC3E}">
        <p14:creationId xmlns:p14="http://schemas.microsoft.com/office/powerpoint/2010/main" xmlns="" val="391855339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a:t>Managing ASC-US/HPV negative tests</a:t>
            </a:r>
            <a:endParaRPr lang="en-US" sz="3200" dirty="0"/>
          </a:p>
        </p:txBody>
      </p:sp>
      <p:sp>
        <p:nvSpPr>
          <p:cNvPr id="3" name="Content Placeholder 2"/>
          <p:cNvSpPr>
            <a:spLocks noGrp="1"/>
          </p:cNvSpPr>
          <p:nvPr>
            <p:ph idx="1"/>
          </p:nvPr>
        </p:nvSpPr>
        <p:spPr/>
        <p:txBody>
          <a:bodyPr>
            <a:normAutofit/>
          </a:bodyPr>
          <a:lstStyle/>
          <a:p>
            <a:r>
              <a:rPr lang="en-US" sz="3600" dirty="0" smtClean="0"/>
              <a:t> </a:t>
            </a:r>
            <a:r>
              <a:rPr lang="en-US" sz="3600" dirty="0"/>
              <a:t>“ </a:t>
            </a:r>
            <a:r>
              <a:rPr lang="en-US" sz="3600" i="1" dirty="0"/>
              <a:t>Women with ASC-US cytology and negative HPV test results should continue screening per age-specific guidelines.</a:t>
            </a:r>
            <a:r>
              <a:rPr lang="en-US" sz="3600" dirty="0"/>
              <a:t>”</a:t>
            </a:r>
          </a:p>
          <a:p>
            <a:r>
              <a:rPr lang="en-US" sz="3600" dirty="0" smtClean="0"/>
              <a:t>CIN3 </a:t>
            </a:r>
            <a:r>
              <a:rPr lang="en-US" sz="3600" dirty="0"/>
              <a:t>risk of ASC-US/ HPV </a:t>
            </a:r>
            <a:r>
              <a:rPr lang="en-US" sz="3600" dirty="0" err="1"/>
              <a:t>neg</a:t>
            </a:r>
            <a:r>
              <a:rPr lang="en-US" sz="3600" dirty="0"/>
              <a:t> &lt;2%, below threshold for colposcopy.</a:t>
            </a:r>
          </a:p>
        </p:txBody>
      </p:sp>
    </p:spTree>
    <p:extLst>
      <p:ext uri="{BB962C8B-B14F-4D97-AF65-F5344CB8AC3E}">
        <p14:creationId xmlns:p14="http://schemas.microsoft.com/office/powerpoint/2010/main" xmlns="" val="321630935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a:t>Managing HPV+/Cytology- </a:t>
            </a:r>
            <a:r>
              <a:rPr lang="en-US" sz="3200" b="1" dirty="0" err="1"/>
              <a:t>Cotests</a:t>
            </a:r>
            <a:endParaRPr lang="en-US" sz="3200" dirty="0"/>
          </a:p>
        </p:txBody>
      </p:sp>
      <p:sp>
        <p:nvSpPr>
          <p:cNvPr id="3" name="Content Placeholder 2"/>
          <p:cNvSpPr>
            <a:spLocks noGrp="1"/>
          </p:cNvSpPr>
          <p:nvPr>
            <p:ph idx="1"/>
          </p:nvPr>
        </p:nvSpPr>
        <p:spPr/>
        <p:txBody>
          <a:bodyPr>
            <a:normAutofit/>
          </a:bodyPr>
          <a:lstStyle/>
          <a:p>
            <a:r>
              <a:rPr lang="en-US" sz="3200" i="1" dirty="0"/>
              <a:t>“Women </a:t>
            </a:r>
            <a:r>
              <a:rPr lang="en-US" sz="3200" i="1" dirty="0" err="1"/>
              <a:t>cotesting</a:t>
            </a:r>
            <a:r>
              <a:rPr lang="en-US" sz="3200" i="1" dirty="0"/>
              <a:t> HPV positive and cytology negative should be followed with either (1) repeat </a:t>
            </a:r>
            <a:r>
              <a:rPr lang="en-US" sz="3200" i="1" dirty="0" err="1"/>
              <a:t>cotesting</a:t>
            </a:r>
            <a:r>
              <a:rPr lang="en-US" sz="3200" i="1" dirty="0"/>
              <a:t> in 12 months, or (2) immediate HPV genotype-specific testing for HPV16 alone or HPV 16/18. Direct referral to colposcopy is not indicated”</a:t>
            </a:r>
            <a:endParaRPr lang="en-US" sz="3200" dirty="0"/>
          </a:p>
        </p:txBody>
      </p:sp>
    </p:spTree>
    <p:extLst>
      <p:ext uri="{BB962C8B-B14F-4D97-AF65-F5344CB8AC3E}">
        <p14:creationId xmlns:p14="http://schemas.microsoft.com/office/powerpoint/2010/main" xmlns="" val="424298078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3" descr="ASCCP_3L.JP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 y="0"/>
            <a:ext cx="9151644" cy="6858000"/>
          </a:xfrm>
          <a:prstGeom prst="rect">
            <a:avLst/>
          </a:prstGeom>
        </p:spPr>
      </p:pic>
    </p:spTree>
    <p:extLst>
      <p:ext uri="{BB962C8B-B14F-4D97-AF65-F5344CB8AC3E}">
        <p14:creationId xmlns:p14="http://schemas.microsoft.com/office/powerpoint/2010/main" xmlns="" val="248037944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t>(1) Repeat </a:t>
            </a:r>
            <a:r>
              <a:rPr lang="en-US" sz="3600" b="1" dirty="0" err="1"/>
              <a:t>cotest</a:t>
            </a:r>
            <a:r>
              <a:rPr lang="en-US" sz="3600" b="1" dirty="0"/>
              <a:t> in 12 months</a:t>
            </a:r>
            <a:endParaRPr lang="en-US" sz="3600" dirty="0"/>
          </a:p>
        </p:txBody>
      </p:sp>
      <p:sp>
        <p:nvSpPr>
          <p:cNvPr id="3" name="Content Placeholder 2"/>
          <p:cNvSpPr>
            <a:spLocks noGrp="1"/>
          </p:cNvSpPr>
          <p:nvPr>
            <p:ph idx="1"/>
          </p:nvPr>
        </p:nvSpPr>
        <p:spPr/>
        <p:txBody>
          <a:bodyPr>
            <a:normAutofit/>
          </a:bodyPr>
          <a:lstStyle/>
          <a:p>
            <a:r>
              <a:rPr lang="en-US" sz="3600" dirty="0"/>
              <a:t>If either repeat test is positive, refer to colposcopy</a:t>
            </a:r>
          </a:p>
          <a:p>
            <a:r>
              <a:rPr lang="en-US" sz="3600" dirty="0" smtClean="0"/>
              <a:t>If </a:t>
            </a:r>
            <a:r>
              <a:rPr lang="en-US" sz="3600" dirty="0"/>
              <a:t>both tests are negative, return to routine screening.</a:t>
            </a:r>
          </a:p>
        </p:txBody>
      </p:sp>
    </p:spTree>
    <p:extLst>
      <p:ext uri="{BB962C8B-B14F-4D97-AF65-F5344CB8AC3E}">
        <p14:creationId xmlns:p14="http://schemas.microsoft.com/office/powerpoint/2010/main" xmlns="" val="279652190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a:t>(2) Immediate HPV genotyping</a:t>
            </a:r>
            <a:endParaRPr lang="en-US" sz="3200" dirty="0"/>
          </a:p>
        </p:txBody>
      </p:sp>
      <p:sp>
        <p:nvSpPr>
          <p:cNvPr id="3" name="Content Placeholder 2"/>
          <p:cNvSpPr>
            <a:spLocks noGrp="1"/>
          </p:cNvSpPr>
          <p:nvPr>
            <p:ph idx="1"/>
          </p:nvPr>
        </p:nvSpPr>
        <p:spPr/>
        <p:txBody>
          <a:bodyPr>
            <a:normAutofit lnSpcReduction="10000"/>
          </a:bodyPr>
          <a:lstStyle/>
          <a:p>
            <a:r>
              <a:rPr lang="en-US" dirty="0"/>
              <a:t>If HPV 16 or HPV16/18 positive, refer directly to colposcopy.</a:t>
            </a:r>
          </a:p>
          <a:p>
            <a:r>
              <a:rPr lang="en-US" dirty="0" smtClean="0"/>
              <a:t>If </a:t>
            </a:r>
            <a:r>
              <a:rPr lang="en-US" dirty="0"/>
              <a:t>HPV 16 or HPV 16/18 negative, repeat </a:t>
            </a:r>
            <a:r>
              <a:rPr lang="en-US" dirty="0" err="1"/>
              <a:t>cotest</a:t>
            </a:r>
            <a:r>
              <a:rPr lang="en-US" dirty="0"/>
              <a:t> in 12 months and then...</a:t>
            </a:r>
          </a:p>
          <a:p>
            <a:r>
              <a:rPr lang="en-US" dirty="0"/>
              <a:t>– If either repeat test is positive, refer to colposcopy</a:t>
            </a:r>
          </a:p>
          <a:p>
            <a:r>
              <a:rPr lang="en-US" dirty="0"/>
              <a:t>– If both tests are negative, return to routine screening.</a:t>
            </a:r>
          </a:p>
        </p:txBody>
      </p:sp>
    </p:spTree>
    <p:extLst>
      <p:ext uri="{BB962C8B-B14F-4D97-AF65-F5344CB8AC3E}">
        <p14:creationId xmlns:p14="http://schemas.microsoft.com/office/powerpoint/2010/main" xmlns="" val="368255517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a:t>Managing HPV+/Cytology- </a:t>
            </a:r>
            <a:r>
              <a:rPr lang="en-US" sz="3200" b="1" dirty="0" err="1"/>
              <a:t>Cotests</a:t>
            </a:r>
            <a:r>
              <a:rPr lang="en-US" sz="3200" b="1" dirty="0"/>
              <a:t> Rationale</a:t>
            </a:r>
            <a:endParaRPr lang="en-US" sz="3200" dirty="0"/>
          </a:p>
        </p:txBody>
      </p:sp>
      <p:sp>
        <p:nvSpPr>
          <p:cNvPr id="3" name="Content Placeholder 2"/>
          <p:cNvSpPr>
            <a:spLocks noGrp="1"/>
          </p:cNvSpPr>
          <p:nvPr>
            <p:ph idx="1"/>
          </p:nvPr>
        </p:nvSpPr>
        <p:spPr/>
        <p:txBody>
          <a:bodyPr/>
          <a:lstStyle/>
          <a:p>
            <a:r>
              <a:rPr lang="en-US" dirty="0" smtClean="0"/>
              <a:t>Consistent </a:t>
            </a:r>
            <a:r>
              <a:rPr lang="en-US" dirty="0"/>
              <a:t>observational data indicate short term risk of CIN3 far below risk threshold of HPV+/ASC-US and LSIL used for colposcopy referral</a:t>
            </a:r>
          </a:p>
          <a:p>
            <a:r>
              <a:rPr lang="en-US" dirty="0" smtClean="0"/>
              <a:t>Evidence </a:t>
            </a:r>
            <a:r>
              <a:rPr lang="en-US" dirty="0"/>
              <a:t>from cohort studies shows majority of transient infections clear by 12 months allowing most to return to routine screening without excessive risk.</a:t>
            </a:r>
          </a:p>
        </p:txBody>
      </p:sp>
    </p:spTree>
    <p:extLst>
      <p:ext uri="{BB962C8B-B14F-4D97-AF65-F5344CB8AC3E}">
        <p14:creationId xmlns:p14="http://schemas.microsoft.com/office/powerpoint/2010/main" xmlns="" val="399093737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a:t>When to Stop Screening</a:t>
            </a:r>
            <a:endParaRPr lang="en-US" sz="3200" dirty="0"/>
          </a:p>
        </p:txBody>
      </p:sp>
      <p:sp>
        <p:nvSpPr>
          <p:cNvPr id="3" name="Content Placeholder 2"/>
          <p:cNvSpPr>
            <a:spLocks noGrp="1"/>
          </p:cNvSpPr>
          <p:nvPr>
            <p:ph idx="1"/>
          </p:nvPr>
        </p:nvSpPr>
        <p:spPr/>
        <p:txBody>
          <a:bodyPr>
            <a:normAutofit lnSpcReduction="10000"/>
          </a:bodyPr>
          <a:lstStyle/>
          <a:p>
            <a:r>
              <a:rPr lang="en-US" dirty="0"/>
              <a:t>Stop at age 65 for women with adequate negative prior screening, no CIN2+ within the last 20y.</a:t>
            </a:r>
          </a:p>
          <a:p>
            <a:r>
              <a:rPr lang="en-US" b="1" i="1" dirty="0"/>
              <a:t>Definition of adequate negative screening:</a:t>
            </a:r>
          </a:p>
          <a:p>
            <a:r>
              <a:rPr lang="en-US" dirty="0" smtClean="0"/>
              <a:t>3 </a:t>
            </a:r>
            <a:r>
              <a:rPr lang="en-US" dirty="0"/>
              <a:t>consecutive negative </a:t>
            </a:r>
            <a:r>
              <a:rPr lang="en-US" dirty="0" err="1"/>
              <a:t>Paps</a:t>
            </a:r>
            <a:r>
              <a:rPr lang="en-US" dirty="0"/>
              <a:t> or</a:t>
            </a:r>
          </a:p>
          <a:p>
            <a:r>
              <a:rPr lang="en-US" dirty="0" smtClean="0"/>
              <a:t>2 </a:t>
            </a:r>
            <a:r>
              <a:rPr lang="en-US" dirty="0"/>
              <a:t>consecutive negative HPV tests (Tests within 10 years of stopping; most recent within 5 years.)</a:t>
            </a:r>
          </a:p>
        </p:txBody>
      </p:sp>
    </p:spTree>
    <p:extLst>
      <p:ext uri="{BB962C8B-B14F-4D97-AF65-F5344CB8AC3E}">
        <p14:creationId xmlns:p14="http://schemas.microsoft.com/office/powerpoint/2010/main" xmlns="" val="108173972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a:t>Stop screening at age 65</a:t>
            </a:r>
            <a:endParaRPr lang="en-US" sz="3200" dirty="0"/>
          </a:p>
        </p:txBody>
      </p:sp>
      <p:sp>
        <p:nvSpPr>
          <p:cNvPr id="3" name="Content Placeholder 2"/>
          <p:cNvSpPr>
            <a:spLocks noGrp="1"/>
          </p:cNvSpPr>
          <p:nvPr>
            <p:ph idx="1"/>
          </p:nvPr>
        </p:nvSpPr>
        <p:spPr/>
        <p:txBody>
          <a:bodyPr>
            <a:normAutofit/>
          </a:bodyPr>
          <a:lstStyle/>
          <a:p>
            <a:endParaRPr lang="en-US" sz="3600" dirty="0" smtClean="0"/>
          </a:p>
          <a:p>
            <a:r>
              <a:rPr lang="en-US" sz="3600" i="1" dirty="0" smtClean="0"/>
              <a:t>Screening </a:t>
            </a:r>
            <a:r>
              <a:rPr lang="en-US" sz="3600" dirty="0"/>
              <a:t>“</a:t>
            </a:r>
            <a:r>
              <a:rPr lang="en-US" sz="3600" i="1" dirty="0"/>
              <a:t>should not resume for any reason, even if a woman reports having a new sexual partner.</a:t>
            </a:r>
            <a:r>
              <a:rPr lang="en-US" sz="3600" dirty="0"/>
              <a:t>”</a:t>
            </a:r>
          </a:p>
        </p:txBody>
      </p:sp>
    </p:spTree>
    <p:extLst>
      <p:ext uri="{BB962C8B-B14F-4D97-AF65-F5344CB8AC3E}">
        <p14:creationId xmlns:p14="http://schemas.microsoft.com/office/powerpoint/2010/main" xmlns="" val="409067726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a:t>Rationale for stopping at 65 years</a:t>
            </a:r>
            <a:endParaRPr lang="en-US" sz="3200" dirty="0"/>
          </a:p>
        </p:txBody>
      </p:sp>
      <p:sp>
        <p:nvSpPr>
          <p:cNvPr id="3" name="Content Placeholder 2"/>
          <p:cNvSpPr>
            <a:spLocks noGrp="1"/>
          </p:cNvSpPr>
          <p:nvPr>
            <p:ph idx="1"/>
          </p:nvPr>
        </p:nvSpPr>
        <p:spPr/>
        <p:txBody>
          <a:bodyPr>
            <a:normAutofit fontScale="92500" lnSpcReduction="20000"/>
          </a:bodyPr>
          <a:lstStyle/>
          <a:p>
            <a:r>
              <a:rPr lang="en-US" i="1" dirty="0" smtClean="0"/>
              <a:t>CIN2</a:t>
            </a:r>
            <a:r>
              <a:rPr lang="en-US" i="1" dirty="0"/>
              <a:t>+israreafterage65 </a:t>
            </a:r>
            <a:r>
              <a:rPr lang="en-US" dirty="0"/>
              <a:t>– Most abnormal screens, even HPV+, are false </a:t>
            </a:r>
            <a:r>
              <a:rPr lang="en-US" dirty="0" smtClean="0"/>
              <a:t>+ and </a:t>
            </a:r>
            <a:r>
              <a:rPr lang="en-US" dirty="0"/>
              <a:t>do not reflect </a:t>
            </a:r>
            <a:r>
              <a:rPr lang="en-US" dirty="0" err="1"/>
              <a:t>precancer</a:t>
            </a:r>
            <a:r>
              <a:rPr lang="en-US" dirty="0"/>
              <a:t> </a:t>
            </a:r>
            <a:endParaRPr lang="en-US" dirty="0" smtClean="0"/>
          </a:p>
          <a:p>
            <a:r>
              <a:rPr lang="en-US" dirty="0" smtClean="0"/>
              <a:t>HPV </a:t>
            </a:r>
            <a:r>
              <a:rPr lang="en-US" dirty="0"/>
              <a:t>risk remains 5-10% </a:t>
            </a:r>
            <a:endParaRPr lang="en-US" dirty="0" smtClean="0"/>
          </a:p>
          <a:p>
            <a:r>
              <a:rPr lang="en-US" dirty="0" smtClean="0"/>
              <a:t>Colposcopy</a:t>
            </a:r>
            <a:r>
              <a:rPr lang="en-US" dirty="0"/>
              <a:t>/biopsy/treatment more </a:t>
            </a:r>
            <a:r>
              <a:rPr lang="en-US" dirty="0" smtClean="0"/>
              <a:t>difficult – </a:t>
            </a:r>
            <a:r>
              <a:rPr lang="en-US" dirty="0"/>
              <a:t>Harms are magnified </a:t>
            </a:r>
            <a:endParaRPr lang="en-US" dirty="0" smtClean="0"/>
          </a:p>
          <a:p>
            <a:r>
              <a:rPr lang="en-US" i="1" dirty="0" smtClean="0"/>
              <a:t>Incident HPV infection unlikely to lead to cancer</a:t>
            </a:r>
            <a:r>
              <a:rPr lang="en-US" i="1" dirty="0"/>
              <a:t> </a:t>
            </a:r>
            <a:r>
              <a:rPr lang="en-US" i="1" dirty="0" smtClean="0"/>
              <a:t>within </a:t>
            </a:r>
            <a:r>
              <a:rPr lang="en-US" i="1" dirty="0"/>
              <a:t>remaining </a:t>
            </a:r>
            <a:r>
              <a:rPr lang="en-US" i="1" dirty="0" smtClean="0"/>
              <a:t>lifetime</a:t>
            </a:r>
          </a:p>
          <a:p>
            <a:r>
              <a:rPr lang="fr-FR" sz="1900" dirty="0"/>
              <a:t>Chen HC et al. JNCI 2011;103:1387-96; Rodrigues AC et al. JNCI 2009;101:721-8</a:t>
            </a:r>
            <a:endParaRPr lang="en-US" sz="1900" dirty="0"/>
          </a:p>
        </p:txBody>
      </p:sp>
    </p:spTree>
    <p:extLst>
      <p:ext uri="{BB962C8B-B14F-4D97-AF65-F5344CB8AC3E}">
        <p14:creationId xmlns:p14="http://schemas.microsoft.com/office/powerpoint/2010/main" xmlns="" val="248778016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t>When to stop screening </a:t>
            </a:r>
            <a:endParaRPr lang="en-US" sz="3600" dirty="0"/>
          </a:p>
        </p:txBody>
      </p:sp>
      <p:sp>
        <p:nvSpPr>
          <p:cNvPr id="3" name="Content Placeholder 2"/>
          <p:cNvSpPr>
            <a:spLocks noGrp="1"/>
          </p:cNvSpPr>
          <p:nvPr>
            <p:ph idx="1"/>
          </p:nvPr>
        </p:nvSpPr>
        <p:spPr/>
        <p:txBody>
          <a:bodyPr>
            <a:normAutofit/>
          </a:bodyPr>
          <a:lstStyle/>
          <a:p>
            <a:r>
              <a:rPr lang="en-US" sz="3600" dirty="0" smtClean="0"/>
              <a:t>Stop </a:t>
            </a:r>
            <a:r>
              <a:rPr lang="en-US" sz="3600" dirty="0"/>
              <a:t>after hysterectomy with removal of cervix and no history of CIN2+</a:t>
            </a:r>
          </a:p>
          <a:p>
            <a:r>
              <a:rPr lang="en-US" sz="3600" dirty="0" smtClean="0"/>
              <a:t>“</a:t>
            </a:r>
            <a:r>
              <a:rPr lang="en-US" sz="3600" i="1" dirty="0"/>
              <a:t>Evidence of adequate negative prior screening is not required</a:t>
            </a:r>
            <a:r>
              <a:rPr lang="en-US" sz="3600" dirty="0"/>
              <a:t>”</a:t>
            </a:r>
          </a:p>
        </p:txBody>
      </p:sp>
    </p:spTree>
    <p:extLst>
      <p:ext uri="{BB962C8B-B14F-4D97-AF65-F5344CB8AC3E}">
        <p14:creationId xmlns:p14="http://schemas.microsoft.com/office/powerpoint/2010/main" xmlns="" val="280764298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Rationale for stopping after Hysterectomy</a:t>
            </a:r>
          </a:p>
        </p:txBody>
      </p:sp>
      <p:sp>
        <p:nvSpPr>
          <p:cNvPr id="3" name="Content Placeholder 2"/>
          <p:cNvSpPr>
            <a:spLocks noGrp="1"/>
          </p:cNvSpPr>
          <p:nvPr>
            <p:ph idx="1"/>
          </p:nvPr>
        </p:nvSpPr>
        <p:spPr/>
        <p:txBody>
          <a:bodyPr>
            <a:normAutofit fontScale="85000" lnSpcReduction="20000"/>
          </a:bodyPr>
          <a:lstStyle/>
          <a:p>
            <a:r>
              <a:rPr lang="en-US" dirty="0" smtClean="0"/>
              <a:t>Vaginal </a:t>
            </a:r>
            <a:r>
              <a:rPr lang="en-US" dirty="0"/>
              <a:t>cancer rate is 7/million/year</a:t>
            </a:r>
          </a:p>
          <a:p>
            <a:r>
              <a:rPr lang="en-US" dirty="0" smtClean="0"/>
              <a:t>663 vaginal </a:t>
            </a:r>
            <a:r>
              <a:rPr lang="en-US" dirty="0"/>
              <a:t>cuff </a:t>
            </a:r>
            <a:r>
              <a:rPr lang="en-US" dirty="0" err="1"/>
              <a:t>Paps</a:t>
            </a:r>
            <a:r>
              <a:rPr lang="en-US" dirty="0"/>
              <a:t> needed to find one VAIN</a:t>
            </a:r>
          </a:p>
          <a:p>
            <a:r>
              <a:rPr lang="en-US" dirty="0" smtClean="0"/>
              <a:t>2,066 </a:t>
            </a:r>
            <a:r>
              <a:rPr lang="en-US" dirty="0"/>
              <a:t>women followed after </a:t>
            </a:r>
            <a:r>
              <a:rPr lang="en-US" dirty="0" err="1"/>
              <a:t>hyst</a:t>
            </a:r>
            <a:r>
              <a:rPr lang="en-US" dirty="0"/>
              <a:t>. for average 89 </a:t>
            </a:r>
            <a:r>
              <a:rPr lang="en-US" dirty="0" smtClean="0"/>
              <a:t>months – </a:t>
            </a:r>
            <a:r>
              <a:rPr lang="en-US" dirty="0"/>
              <a:t>3% had VAIN, 0 had cancer</a:t>
            </a:r>
          </a:p>
          <a:p>
            <a:r>
              <a:rPr lang="en-US" dirty="0" smtClean="0"/>
              <a:t>Risk </a:t>
            </a:r>
            <a:r>
              <a:rPr lang="en-US" dirty="0"/>
              <a:t>of Pap abnormality after </a:t>
            </a:r>
            <a:r>
              <a:rPr lang="en-US" dirty="0" err="1"/>
              <a:t>hyst</a:t>
            </a:r>
            <a:r>
              <a:rPr lang="en-US" dirty="0"/>
              <a:t> = 1%.</a:t>
            </a:r>
          </a:p>
          <a:p>
            <a:r>
              <a:rPr lang="en-US" dirty="0" smtClean="0"/>
              <a:t>Compare </a:t>
            </a:r>
            <a:r>
              <a:rPr lang="en-US" dirty="0"/>
              <a:t>risk of breast cancer in men for which screening is not recommended</a:t>
            </a:r>
            <a:r>
              <a:rPr lang="en-US" dirty="0" smtClean="0"/>
              <a:t>.</a:t>
            </a:r>
          </a:p>
          <a:p>
            <a:r>
              <a:rPr lang="nb-NO" sz="2300" dirty="0" err="1"/>
              <a:t>Pearce</a:t>
            </a:r>
            <a:r>
              <a:rPr lang="nb-NO" sz="2300" dirty="0"/>
              <a:t> KF et al. NEJM 1996;335:1559-62; </a:t>
            </a:r>
            <a:r>
              <a:rPr lang="nb-NO" sz="2300" dirty="0" err="1"/>
              <a:t>Piscitelli</a:t>
            </a:r>
            <a:r>
              <a:rPr lang="nb-NO" sz="2300" dirty="0"/>
              <a:t> JT et al. AJOG 1995;173:424-30</a:t>
            </a:r>
            <a:endParaRPr lang="en-US" sz="2300" dirty="0"/>
          </a:p>
        </p:txBody>
      </p:sp>
    </p:spTree>
    <p:extLst>
      <p:ext uri="{BB962C8B-B14F-4D97-AF65-F5344CB8AC3E}">
        <p14:creationId xmlns:p14="http://schemas.microsoft.com/office/powerpoint/2010/main" xmlns="" val="374943057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t>When NOT to stop at age 65 years</a:t>
            </a:r>
            <a:endParaRPr lang="en-US" sz="3600" dirty="0"/>
          </a:p>
        </p:txBody>
      </p:sp>
      <p:sp>
        <p:nvSpPr>
          <p:cNvPr id="3" name="Content Placeholder 2"/>
          <p:cNvSpPr>
            <a:spLocks noGrp="1"/>
          </p:cNvSpPr>
          <p:nvPr>
            <p:ph idx="1"/>
          </p:nvPr>
        </p:nvSpPr>
        <p:spPr/>
        <p:txBody>
          <a:bodyPr/>
          <a:lstStyle/>
          <a:p>
            <a:endParaRPr lang="en-US" dirty="0" smtClean="0"/>
          </a:p>
          <a:p>
            <a:r>
              <a:rPr lang="en-US" sz="3600" dirty="0" smtClean="0"/>
              <a:t>If </a:t>
            </a:r>
            <a:r>
              <a:rPr lang="en-US" sz="3600" dirty="0"/>
              <a:t>history of CIN2, CIN3, or AIS</a:t>
            </a:r>
          </a:p>
          <a:p>
            <a:r>
              <a:rPr lang="en-US" sz="3600" dirty="0"/>
              <a:t>– Continue “routine screening” for at least 20 years, “even if this extends screening past age 65.”</a:t>
            </a:r>
          </a:p>
        </p:txBody>
      </p:sp>
    </p:spTree>
    <p:extLst>
      <p:ext uri="{BB962C8B-B14F-4D97-AF65-F5344CB8AC3E}">
        <p14:creationId xmlns:p14="http://schemas.microsoft.com/office/powerpoint/2010/main" xmlns="" val="161770846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t>Screening a Vaccinated Cohort</a:t>
            </a:r>
            <a:endParaRPr lang="en-US" sz="3600" dirty="0"/>
          </a:p>
        </p:txBody>
      </p:sp>
      <p:sp>
        <p:nvSpPr>
          <p:cNvPr id="3" name="Content Placeholder 2"/>
          <p:cNvSpPr>
            <a:spLocks noGrp="1"/>
          </p:cNvSpPr>
          <p:nvPr>
            <p:ph idx="1"/>
          </p:nvPr>
        </p:nvSpPr>
        <p:spPr/>
        <p:txBody>
          <a:bodyPr>
            <a:normAutofit/>
          </a:bodyPr>
          <a:lstStyle/>
          <a:p>
            <a:r>
              <a:rPr lang="en-US" dirty="0" smtClean="0"/>
              <a:t>“ </a:t>
            </a:r>
            <a:r>
              <a:rPr lang="en-US" i="1" dirty="0"/>
              <a:t>Recommended screening practices should not change on the basis of HPV vaccination.</a:t>
            </a:r>
            <a:r>
              <a:rPr lang="en-US" dirty="0"/>
              <a:t>”</a:t>
            </a:r>
          </a:p>
          <a:p>
            <a:r>
              <a:rPr lang="en-US" dirty="0" smtClean="0"/>
              <a:t>Vaccination </a:t>
            </a:r>
            <a:r>
              <a:rPr lang="en-US" dirty="0"/>
              <a:t>against HPV 16/18 – Reduces CIN3+ by 17-33% – Reduces colposcopy by 10% – Reduces treatment by 25%</a:t>
            </a:r>
          </a:p>
          <a:p>
            <a:r>
              <a:rPr lang="en-US" dirty="0" smtClean="0"/>
              <a:t>But </a:t>
            </a:r>
            <a:r>
              <a:rPr lang="en-US" dirty="0"/>
              <a:t>who is vaccinated? – Recall? Completed series? HPV naïve</a:t>
            </a:r>
            <a:r>
              <a:rPr lang="en-US" dirty="0" smtClean="0"/>
              <a:t>?</a:t>
            </a:r>
          </a:p>
          <a:p>
            <a:r>
              <a:rPr lang="fi-FI" sz="1800" dirty="0" err="1"/>
              <a:t>Paavonen</a:t>
            </a:r>
            <a:r>
              <a:rPr lang="fi-FI" sz="1800" dirty="0"/>
              <a:t> J et al. </a:t>
            </a:r>
            <a:r>
              <a:rPr lang="fi-FI" sz="1800" dirty="0" err="1"/>
              <a:t>Lancet</a:t>
            </a:r>
            <a:r>
              <a:rPr lang="fi-FI" sz="1800" dirty="0"/>
              <a:t> 2009;374:301-14</a:t>
            </a:r>
            <a:endParaRPr lang="en-US" sz="1800" dirty="0"/>
          </a:p>
        </p:txBody>
      </p:sp>
    </p:spTree>
    <p:extLst>
      <p:ext uri="{BB962C8B-B14F-4D97-AF65-F5344CB8AC3E}">
        <p14:creationId xmlns:p14="http://schemas.microsoft.com/office/powerpoint/2010/main" xmlns="" val="23302183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b="1" dirty="0"/>
              <a:t>Why isn’t “finding lesions” the objective of screening?</a:t>
            </a:r>
            <a:endParaRPr lang="en-US" sz="4000" dirty="0"/>
          </a:p>
        </p:txBody>
      </p:sp>
      <p:sp>
        <p:nvSpPr>
          <p:cNvPr id="3" name="Content Placeholder 2"/>
          <p:cNvSpPr>
            <a:spLocks noGrp="1"/>
          </p:cNvSpPr>
          <p:nvPr>
            <p:ph idx="1"/>
          </p:nvPr>
        </p:nvSpPr>
        <p:spPr/>
        <p:txBody>
          <a:bodyPr>
            <a:normAutofit/>
          </a:bodyPr>
          <a:lstStyle/>
          <a:p>
            <a:r>
              <a:rPr lang="en-US" sz="3200" dirty="0"/>
              <a:t>Don’t know which lesions will progress. </a:t>
            </a:r>
            <a:endParaRPr lang="en-US" sz="3200" dirty="0" smtClean="0"/>
          </a:p>
          <a:p>
            <a:r>
              <a:rPr lang="en-US" sz="3200" dirty="0" smtClean="0"/>
              <a:t>Need </a:t>
            </a:r>
            <a:r>
              <a:rPr lang="en-US" sz="3200" dirty="0"/>
              <a:t>to place emphasis on:</a:t>
            </a:r>
          </a:p>
          <a:p>
            <a:pPr lvl="2"/>
            <a:r>
              <a:rPr lang="en-US" sz="2800" b="1" i="1" dirty="0" smtClean="0"/>
              <a:t>Persistent </a:t>
            </a:r>
            <a:r>
              <a:rPr lang="en-US" sz="2800" dirty="0"/>
              <a:t>HPV infections</a:t>
            </a:r>
          </a:p>
          <a:p>
            <a:pPr lvl="2"/>
            <a:r>
              <a:rPr lang="en-US" sz="2800" i="1" dirty="0" smtClean="0"/>
              <a:t>CIN </a:t>
            </a:r>
            <a:r>
              <a:rPr lang="en-US" sz="2800" i="1" dirty="0"/>
              <a:t>3 </a:t>
            </a:r>
            <a:r>
              <a:rPr lang="en-US" sz="2800" dirty="0"/>
              <a:t>(no margin for error)</a:t>
            </a:r>
          </a:p>
          <a:p>
            <a:pPr lvl="2"/>
            <a:r>
              <a:rPr lang="en-US" sz="2800" i="1" dirty="0" smtClean="0"/>
              <a:t>CIN </a:t>
            </a:r>
            <a:r>
              <a:rPr lang="en-US" sz="2800" i="1" dirty="0"/>
              <a:t>2 </a:t>
            </a:r>
            <a:r>
              <a:rPr lang="en-US" sz="2800" dirty="0"/>
              <a:t>in older women (no risk to pregnancies)</a:t>
            </a:r>
          </a:p>
          <a:p>
            <a:pPr lvl="2"/>
            <a:r>
              <a:rPr lang="en-US" sz="2800" dirty="0" smtClean="0"/>
              <a:t>Persistent </a:t>
            </a:r>
            <a:r>
              <a:rPr lang="en-US" sz="2800" dirty="0"/>
              <a:t>CIN 2 and CIN 2/3 in non- adolescent women</a:t>
            </a:r>
          </a:p>
        </p:txBody>
      </p:sp>
    </p:spTree>
    <p:extLst>
      <p:ext uri="{BB962C8B-B14F-4D97-AF65-F5344CB8AC3E}">
        <p14:creationId xmlns:p14="http://schemas.microsoft.com/office/powerpoint/2010/main" xmlns="" val="37582440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t>2013 </a:t>
            </a:r>
            <a:r>
              <a:rPr lang="en-US" sz="4400" dirty="0"/>
              <a:t>Standards</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xmlns="" val="1610268562"/>
              </p:ext>
            </p:extLst>
          </p:nvPr>
        </p:nvGraphicFramePr>
        <p:xfrm>
          <a:off x="792163" y="1762125"/>
          <a:ext cx="7570788" cy="3759200"/>
        </p:xfrm>
        <a:graphic>
          <a:graphicData uri="http://schemas.openxmlformats.org/drawingml/2006/table">
            <a:tbl>
              <a:tblPr firstRow="1" bandRow="1">
                <a:tableStyleId>{5C22544A-7EE6-4342-B048-85BDC9FD1C3A}</a:tableStyleId>
              </a:tblPr>
              <a:tblGrid>
                <a:gridCol w="2523596"/>
                <a:gridCol w="2523596"/>
                <a:gridCol w="2523596"/>
              </a:tblGrid>
              <a:tr h="370840">
                <a:tc>
                  <a:txBody>
                    <a:bodyPr/>
                    <a:lstStyle/>
                    <a:p>
                      <a:endParaRPr lang="en-US" dirty="0"/>
                    </a:p>
                  </a:txBody>
                  <a:tcPr/>
                </a:tc>
                <a:tc>
                  <a:txBody>
                    <a:bodyPr/>
                    <a:lstStyle/>
                    <a:p>
                      <a:r>
                        <a:rPr lang="en-US" sz="1800" b="1" kern="1200" dirty="0" smtClean="0">
                          <a:solidFill>
                            <a:schemeClr val="lt1"/>
                          </a:solidFill>
                          <a:latin typeface="+mn-lt"/>
                          <a:ea typeface="+mn-ea"/>
                          <a:cs typeface="+mn-cs"/>
                        </a:rPr>
                        <a:t>USPSTF</a:t>
                      </a:r>
                      <a:endParaRPr lang="en-US" dirty="0"/>
                    </a:p>
                  </a:txBody>
                  <a:tcPr/>
                </a:tc>
                <a:tc>
                  <a:txBody>
                    <a:bodyPr/>
                    <a:lstStyle/>
                    <a:p>
                      <a:r>
                        <a:rPr lang="en-US" sz="1800" b="1" kern="1200" dirty="0" smtClean="0">
                          <a:solidFill>
                            <a:schemeClr val="lt1"/>
                          </a:solidFill>
                          <a:latin typeface="+mn-lt"/>
                          <a:ea typeface="+mn-ea"/>
                          <a:cs typeface="+mn-cs"/>
                        </a:rPr>
                        <a:t>ACS/ASCCP/ASCP</a:t>
                      </a:r>
                      <a:endParaRPr lang="en-US" dirty="0"/>
                    </a:p>
                  </a:txBody>
                  <a:tcPr/>
                </a:tc>
              </a:tr>
              <a:tr h="370840">
                <a:tc>
                  <a:txBody>
                    <a:bodyPr/>
                    <a:lstStyle/>
                    <a:p>
                      <a:r>
                        <a:rPr lang="en-US" sz="1800" kern="1200" dirty="0" smtClean="0">
                          <a:solidFill>
                            <a:schemeClr val="dk1"/>
                          </a:solidFill>
                          <a:latin typeface="+mn-lt"/>
                          <a:ea typeface="+mn-ea"/>
                          <a:cs typeface="+mn-cs"/>
                        </a:rPr>
                        <a:t>When to start?</a:t>
                      </a:r>
                      <a:endParaRPr lang="en-US" dirty="0"/>
                    </a:p>
                  </a:txBody>
                  <a:tcPr/>
                </a:tc>
                <a:tc>
                  <a:txBody>
                    <a:bodyPr/>
                    <a:lstStyle/>
                    <a:p>
                      <a:r>
                        <a:rPr lang="en-US" dirty="0" smtClean="0"/>
                        <a:t>21 </a:t>
                      </a:r>
                      <a:r>
                        <a:rPr lang="en-US" dirty="0" err="1" smtClean="0"/>
                        <a:t>yo</a:t>
                      </a:r>
                      <a:endParaRPr lang="en-US" dirty="0"/>
                    </a:p>
                  </a:txBody>
                  <a:tcPr/>
                </a:tc>
                <a:tc>
                  <a:txBody>
                    <a:bodyPr/>
                    <a:lstStyle/>
                    <a:p>
                      <a:r>
                        <a:rPr lang="en-US" dirty="0" smtClean="0"/>
                        <a:t>21yo</a:t>
                      </a:r>
                      <a:endParaRPr lang="en-US" dirty="0"/>
                    </a:p>
                  </a:txBody>
                  <a:tcPr/>
                </a:tc>
              </a:tr>
              <a:tr h="370840">
                <a:tc>
                  <a:txBody>
                    <a:bodyPr/>
                    <a:lstStyle/>
                    <a:p>
                      <a:r>
                        <a:rPr lang="en-US" sz="1800" kern="1200" dirty="0" smtClean="0">
                          <a:solidFill>
                            <a:schemeClr val="dk1"/>
                          </a:solidFill>
                          <a:latin typeface="+mn-lt"/>
                          <a:ea typeface="+mn-ea"/>
                          <a:cs typeface="+mn-cs"/>
                        </a:rPr>
                        <a:t>How often?</a:t>
                      </a:r>
                      <a:endParaRPr lang="en-US" dirty="0"/>
                    </a:p>
                  </a:txBody>
                  <a:tcPr/>
                </a:tc>
                <a:tc>
                  <a:txBody>
                    <a:bodyPr/>
                    <a:lstStyle/>
                    <a:p>
                      <a:r>
                        <a:rPr lang="en-US" sz="1800" kern="1200" dirty="0" smtClean="0">
                          <a:solidFill>
                            <a:schemeClr val="dk1"/>
                          </a:solidFill>
                          <a:latin typeface="+mn-lt"/>
                          <a:ea typeface="+mn-ea"/>
                          <a:cs typeface="+mn-cs"/>
                        </a:rPr>
                        <a:t>Q3y </a:t>
                      </a:r>
                      <a:r>
                        <a:rPr lang="en-US" sz="1800" kern="1200" dirty="0" err="1" smtClean="0">
                          <a:solidFill>
                            <a:schemeClr val="dk1"/>
                          </a:solidFill>
                          <a:latin typeface="+mn-lt"/>
                          <a:ea typeface="+mn-ea"/>
                          <a:cs typeface="+mn-cs"/>
                        </a:rPr>
                        <a:t>Paps</a:t>
                      </a:r>
                      <a:endParaRPr lang="en-US" dirty="0"/>
                    </a:p>
                  </a:txBody>
                  <a:tcPr/>
                </a:tc>
                <a:tc>
                  <a:txBody>
                    <a:bodyPr/>
                    <a:lstStyle/>
                    <a:p>
                      <a:r>
                        <a:rPr lang="en-US" sz="1800" kern="1200" dirty="0" smtClean="0">
                          <a:solidFill>
                            <a:schemeClr val="dk1"/>
                          </a:solidFill>
                          <a:latin typeface="+mn-lt"/>
                          <a:ea typeface="+mn-ea"/>
                          <a:cs typeface="+mn-cs"/>
                        </a:rPr>
                        <a:t>Q3y </a:t>
                      </a:r>
                      <a:r>
                        <a:rPr lang="en-US" sz="1800" kern="1200" dirty="0" err="1" smtClean="0">
                          <a:solidFill>
                            <a:schemeClr val="dk1"/>
                          </a:solidFill>
                          <a:latin typeface="+mn-lt"/>
                          <a:ea typeface="+mn-ea"/>
                          <a:cs typeface="+mn-cs"/>
                        </a:rPr>
                        <a:t>Paps</a:t>
                      </a:r>
                      <a:r>
                        <a:rPr lang="en-US" sz="1800" kern="1200" dirty="0" smtClean="0">
                          <a:solidFill>
                            <a:schemeClr val="dk1"/>
                          </a:solidFill>
                          <a:latin typeface="+mn-lt"/>
                          <a:ea typeface="+mn-ea"/>
                          <a:cs typeface="+mn-cs"/>
                        </a:rPr>
                        <a:t> ages 21-29* Q5y </a:t>
                      </a:r>
                      <a:r>
                        <a:rPr lang="en-US" sz="1800" kern="1200" dirty="0" err="1" smtClean="0">
                          <a:solidFill>
                            <a:schemeClr val="dk1"/>
                          </a:solidFill>
                          <a:latin typeface="+mn-lt"/>
                          <a:ea typeface="+mn-ea"/>
                          <a:cs typeface="+mn-cs"/>
                        </a:rPr>
                        <a:t>cotesting</a:t>
                      </a:r>
                      <a:r>
                        <a:rPr lang="en-US" sz="1800" kern="1200" dirty="0" smtClean="0">
                          <a:solidFill>
                            <a:schemeClr val="dk1"/>
                          </a:solidFill>
                          <a:latin typeface="+mn-lt"/>
                          <a:ea typeface="+mn-ea"/>
                          <a:cs typeface="+mn-cs"/>
                        </a:rPr>
                        <a:t> ages 30-65   (reflex @25-29)</a:t>
                      </a:r>
                      <a:endParaRPr lang="en-US" dirty="0"/>
                    </a:p>
                  </a:txBody>
                  <a:tcPr/>
                </a:tc>
              </a:tr>
              <a:tr h="370840">
                <a:tc>
                  <a:txBody>
                    <a:bodyPr/>
                    <a:lstStyle/>
                    <a:p>
                      <a:endParaRPr lang="en-US"/>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err="1" smtClean="0">
                          <a:solidFill>
                            <a:schemeClr val="dk1"/>
                          </a:solidFill>
                          <a:latin typeface="+mn-lt"/>
                          <a:ea typeface="+mn-ea"/>
                          <a:cs typeface="+mn-cs"/>
                        </a:rPr>
                        <a:t>Cotesting</a:t>
                      </a:r>
                      <a:r>
                        <a:rPr lang="en-US" sz="1800" kern="1200" dirty="0" smtClean="0">
                          <a:solidFill>
                            <a:schemeClr val="dk1"/>
                          </a:solidFill>
                          <a:latin typeface="+mn-lt"/>
                          <a:ea typeface="+mn-ea"/>
                          <a:cs typeface="+mn-cs"/>
                        </a:rPr>
                        <a:t> &gt; 30 years </a:t>
                      </a:r>
                      <a:endParaRPr lang="en-US" dirty="0" smtClean="0"/>
                    </a:p>
                    <a:p>
                      <a:r>
                        <a:rPr lang="en-US" sz="1800" kern="1200" dirty="0" smtClean="0">
                          <a:solidFill>
                            <a:schemeClr val="dk1"/>
                          </a:solidFill>
                          <a:latin typeface="+mn-lt"/>
                          <a:ea typeface="+mn-ea"/>
                          <a:cs typeface="+mn-cs"/>
                        </a:rPr>
                        <a:t>q 5 </a:t>
                      </a:r>
                      <a:r>
                        <a:rPr lang="en-US" sz="1800" kern="1200" dirty="0" err="1" smtClean="0">
                          <a:solidFill>
                            <a:schemeClr val="dk1"/>
                          </a:solidFill>
                          <a:latin typeface="+mn-lt"/>
                          <a:ea typeface="+mn-ea"/>
                          <a:cs typeface="+mn-cs"/>
                        </a:rPr>
                        <a:t>yrs</a:t>
                      </a:r>
                      <a:r>
                        <a:rPr lang="en-US" sz="1800" kern="1200" dirty="0" smtClean="0">
                          <a:solidFill>
                            <a:schemeClr val="dk1"/>
                          </a:solidFill>
                          <a:latin typeface="+mn-lt"/>
                          <a:ea typeface="+mn-ea"/>
                          <a:cs typeface="+mn-cs"/>
                        </a:rPr>
                        <a:t> to lengthen the screening interval</a:t>
                      </a:r>
                      <a:endParaRPr lang="en-US" dirty="0"/>
                    </a:p>
                  </a:txBody>
                  <a:tcPr/>
                </a:tc>
                <a:tc>
                  <a:txBody>
                    <a:bodyPr/>
                    <a:lstStyle/>
                    <a:p>
                      <a:r>
                        <a:rPr lang="en-US" sz="1800" kern="1200" dirty="0" smtClean="0">
                          <a:solidFill>
                            <a:schemeClr val="dk1"/>
                          </a:solidFill>
                          <a:latin typeface="+mn-lt"/>
                          <a:ea typeface="+mn-ea"/>
                          <a:cs typeface="+mn-cs"/>
                        </a:rPr>
                        <a:t>Q3y </a:t>
                      </a:r>
                      <a:r>
                        <a:rPr lang="en-US" sz="1800" kern="1200" dirty="0" err="1" smtClean="0">
                          <a:solidFill>
                            <a:schemeClr val="dk1"/>
                          </a:solidFill>
                          <a:latin typeface="+mn-lt"/>
                          <a:ea typeface="+mn-ea"/>
                          <a:cs typeface="+mn-cs"/>
                        </a:rPr>
                        <a:t>Paps</a:t>
                      </a:r>
                      <a:r>
                        <a:rPr lang="en-US" sz="1800" kern="1200" dirty="0" smtClean="0">
                          <a:solidFill>
                            <a:schemeClr val="dk1"/>
                          </a:solidFill>
                          <a:latin typeface="+mn-lt"/>
                          <a:ea typeface="+mn-ea"/>
                          <a:cs typeface="+mn-cs"/>
                        </a:rPr>
                        <a:t> remain an option</a:t>
                      </a:r>
                      <a:endParaRPr lang="en-US" dirty="0"/>
                    </a:p>
                  </a:txBody>
                  <a:tcPr/>
                </a:tc>
              </a:tr>
              <a:tr h="370840">
                <a:tc>
                  <a:txBody>
                    <a:bodyPr/>
                    <a:lstStyle/>
                    <a:p>
                      <a:r>
                        <a:rPr lang="en-US" sz="1800" kern="1200" dirty="0" smtClean="0">
                          <a:solidFill>
                            <a:schemeClr val="dk1"/>
                          </a:solidFill>
                          <a:latin typeface="+mn-lt"/>
                          <a:ea typeface="+mn-ea"/>
                          <a:cs typeface="+mn-cs"/>
                        </a:rPr>
                        <a:t>When to stop?</a:t>
                      </a:r>
                      <a:endParaRPr lang="en-US" dirty="0"/>
                    </a:p>
                  </a:txBody>
                  <a:tcPr/>
                </a:tc>
                <a:tc>
                  <a:txBody>
                    <a:bodyPr/>
                    <a:lstStyle/>
                    <a:p>
                      <a:r>
                        <a:rPr lang="en-US" sz="1800" kern="1200" dirty="0" smtClean="0">
                          <a:solidFill>
                            <a:schemeClr val="dk1"/>
                          </a:solidFill>
                          <a:latin typeface="+mn-lt"/>
                          <a:ea typeface="+mn-ea"/>
                          <a:cs typeface="+mn-cs"/>
                        </a:rPr>
                        <a:t>65 if adequate prior screens</a:t>
                      </a:r>
                      <a:endParaRPr lang="en-US" dirty="0"/>
                    </a:p>
                  </a:txBody>
                  <a:tcPr/>
                </a:tc>
                <a:tc>
                  <a:txBody>
                    <a:bodyPr/>
                    <a:lstStyle/>
                    <a:p>
                      <a:r>
                        <a:rPr lang="en-US" sz="1800" kern="1200" dirty="0" smtClean="0">
                          <a:solidFill>
                            <a:schemeClr val="dk1"/>
                          </a:solidFill>
                          <a:latin typeface="+mn-lt"/>
                          <a:ea typeface="+mn-ea"/>
                          <a:cs typeface="+mn-cs"/>
                        </a:rPr>
                        <a:t>Age 65 if 3 </a:t>
                      </a:r>
                      <a:r>
                        <a:rPr lang="en-US" sz="1800" kern="1200" dirty="0" err="1" smtClean="0">
                          <a:solidFill>
                            <a:schemeClr val="dk1"/>
                          </a:solidFill>
                          <a:latin typeface="+mn-lt"/>
                          <a:ea typeface="+mn-ea"/>
                          <a:cs typeface="+mn-cs"/>
                        </a:rPr>
                        <a:t>neg</a:t>
                      </a:r>
                      <a:r>
                        <a:rPr lang="en-US" sz="1800" kern="1200" dirty="0" smtClean="0">
                          <a:solidFill>
                            <a:schemeClr val="dk1"/>
                          </a:solidFill>
                          <a:latin typeface="+mn-lt"/>
                          <a:ea typeface="+mn-ea"/>
                          <a:cs typeface="+mn-cs"/>
                        </a:rPr>
                        <a:t> </a:t>
                      </a:r>
                      <a:r>
                        <a:rPr lang="en-US" sz="1800" kern="1200" dirty="0" err="1" smtClean="0">
                          <a:solidFill>
                            <a:schemeClr val="dk1"/>
                          </a:solidFill>
                          <a:latin typeface="+mn-lt"/>
                          <a:ea typeface="+mn-ea"/>
                          <a:cs typeface="+mn-cs"/>
                        </a:rPr>
                        <a:t>Paps</a:t>
                      </a:r>
                      <a:r>
                        <a:rPr lang="en-US" sz="1800" kern="1200" dirty="0" smtClean="0">
                          <a:solidFill>
                            <a:schemeClr val="dk1"/>
                          </a:solidFill>
                          <a:latin typeface="+mn-lt"/>
                          <a:ea typeface="+mn-ea"/>
                          <a:cs typeface="+mn-cs"/>
                        </a:rPr>
                        <a:t> or </a:t>
                      </a:r>
                      <a:r>
                        <a:rPr lang="en-US" sz="1800" kern="1200" dirty="0" err="1" smtClean="0">
                          <a:solidFill>
                            <a:schemeClr val="dk1"/>
                          </a:solidFill>
                          <a:latin typeface="+mn-lt"/>
                          <a:ea typeface="+mn-ea"/>
                          <a:cs typeface="+mn-cs"/>
                        </a:rPr>
                        <a:t>neg</a:t>
                      </a:r>
                      <a:r>
                        <a:rPr lang="en-US" sz="1800" kern="1200" dirty="0" smtClean="0">
                          <a:solidFill>
                            <a:schemeClr val="dk1"/>
                          </a:solidFill>
                          <a:latin typeface="+mn-lt"/>
                          <a:ea typeface="+mn-ea"/>
                          <a:cs typeface="+mn-cs"/>
                        </a:rPr>
                        <a:t> HPV After hysterectomy for benign disease</a:t>
                      </a:r>
                      <a:endParaRPr lang="en-US" dirty="0"/>
                    </a:p>
                  </a:txBody>
                  <a:tcPr/>
                </a:tc>
              </a:tr>
            </a:tbl>
          </a:graphicData>
        </a:graphic>
      </p:graphicFrame>
    </p:spTree>
    <p:extLst>
      <p:ext uri="{BB962C8B-B14F-4D97-AF65-F5344CB8AC3E}">
        <p14:creationId xmlns:p14="http://schemas.microsoft.com/office/powerpoint/2010/main" xmlns="" val="236575829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b="1" dirty="0"/>
              <a:t>Conclusion</a:t>
            </a:r>
            <a:endParaRPr lang="en-US" sz="4000" dirty="0"/>
          </a:p>
        </p:txBody>
      </p:sp>
      <p:sp>
        <p:nvSpPr>
          <p:cNvPr id="3" name="Content Placeholder 2"/>
          <p:cNvSpPr>
            <a:spLocks noGrp="1"/>
          </p:cNvSpPr>
          <p:nvPr>
            <p:ph idx="1"/>
          </p:nvPr>
        </p:nvSpPr>
        <p:spPr/>
        <p:txBody>
          <a:bodyPr/>
          <a:lstStyle/>
          <a:p>
            <a:r>
              <a:rPr lang="en-US" dirty="0" smtClean="0"/>
              <a:t>“</a:t>
            </a:r>
            <a:r>
              <a:rPr lang="en-US" dirty="0"/>
              <a:t>The biggest gain in reducing cervical cancer incidence and mortality would be achieved by increasing screening rates among </a:t>
            </a:r>
            <a:r>
              <a:rPr lang="en-US" i="1" dirty="0"/>
              <a:t>women rarely or never screened. . .</a:t>
            </a:r>
          </a:p>
          <a:p>
            <a:r>
              <a:rPr lang="en-US" dirty="0" smtClean="0"/>
              <a:t>Clinicians</a:t>
            </a:r>
            <a:r>
              <a:rPr lang="en-US" dirty="0"/>
              <a:t>, hospitals, health plans, and public health officials should seek to identify and screen these women</a:t>
            </a:r>
            <a:r>
              <a:rPr lang="en-US" dirty="0" smtClean="0"/>
              <a:t>.</a:t>
            </a:r>
          </a:p>
          <a:p>
            <a:r>
              <a:rPr lang="en-US" sz="2400" dirty="0"/>
              <a:t>ACS, 20002</a:t>
            </a:r>
          </a:p>
        </p:txBody>
      </p:sp>
    </p:spTree>
    <p:extLst>
      <p:ext uri="{BB962C8B-B14F-4D97-AF65-F5344CB8AC3E}">
        <p14:creationId xmlns:p14="http://schemas.microsoft.com/office/powerpoint/2010/main" xmlns="" val="209760068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b="1" dirty="0"/>
              <a:t>Caveats</a:t>
            </a:r>
            <a:endParaRPr lang="en-US" sz="4400" dirty="0"/>
          </a:p>
        </p:txBody>
      </p:sp>
      <p:sp>
        <p:nvSpPr>
          <p:cNvPr id="3" name="Content Placeholder 2"/>
          <p:cNvSpPr>
            <a:spLocks noGrp="1"/>
          </p:cNvSpPr>
          <p:nvPr>
            <p:ph idx="1"/>
          </p:nvPr>
        </p:nvSpPr>
        <p:spPr/>
        <p:txBody>
          <a:bodyPr>
            <a:normAutofit fontScale="77500" lnSpcReduction="20000"/>
          </a:bodyPr>
          <a:lstStyle/>
          <a:p>
            <a:r>
              <a:rPr lang="en-US" dirty="0" smtClean="0"/>
              <a:t>Clinicians</a:t>
            </a:r>
            <a:r>
              <a:rPr lang="en-US" dirty="0"/>
              <a:t>, patients, third-party payers, institutional review committees, other stakeholders, or the courts should never view recommendations as dictates. Even strong recommendations based on high-quality evidence will not apply to all circumstances and all patients.</a:t>
            </a:r>
          </a:p>
          <a:p>
            <a:r>
              <a:rPr lang="en-US" dirty="0" smtClean="0"/>
              <a:t>Users </a:t>
            </a:r>
            <a:r>
              <a:rPr lang="en-US" dirty="0"/>
              <a:t>of guidelines may reasonably conclude that following some strong recommendations based on high quality evidence will be a mistake for some patients. No clinical practice guideline or recommendation can take into account all of the often compelling unique features of individual patients and clinical circumstances. Thus, nobody charged with evaluating clinician’s actions, should attempt to apply recommendations in rote or blanket fashion</a:t>
            </a:r>
            <a:r>
              <a:rPr lang="en-US" dirty="0" smtClean="0"/>
              <a:t>.</a:t>
            </a:r>
            <a:endParaRPr lang="en-US" dirty="0"/>
          </a:p>
        </p:txBody>
      </p:sp>
    </p:spTree>
    <p:extLst>
      <p:ext uri="{BB962C8B-B14F-4D97-AF65-F5344CB8AC3E}">
        <p14:creationId xmlns:p14="http://schemas.microsoft.com/office/powerpoint/2010/main" xmlns="" val="260787436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Letter to Staff</a:t>
            </a:r>
            <a:endParaRPr lang="en-US" dirty="0"/>
          </a:p>
        </p:txBody>
      </p:sp>
      <p:sp>
        <p:nvSpPr>
          <p:cNvPr id="3" name="Content Placeholder 2"/>
          <p:cNvSpPr>
            <a:spLocks noGrp="1"/>
          </p:cNvSpPr>
          <p:nvPr>
            <p:ph idx="1"/>
          </p:nvPr>
        </p:nvSpPr>
        <p:spPr/>
        <p:txBody>
          <a:bodyPr>
            <a:normAutofit fontScale="25000" lnSpcReduction="20000"/>
          </a:bodyPr>
          <a:lstStyle/>
          <a:p>
            <a:r>
              <a:rPr lang="en-US" sz="7200" dirty="0" smtClean="0"/>
              <a:t>To </a:t>
            </a:r>
            <a:r>
              <a:rPr lang="en-US" sz="7200" dirty="0"/>
              <a:t>All Providers and Support Staff:</a:t>
            </a:r>
          </a:p>
          <a:p>
            <a:r>
              <a:rPr lang="en-US" sz="7200" dirty="0"/>
              <a:t>As of January 2014  you will be able to offer your female patients ,with a cervix, 30 years of age and older, a Pap smear and HPV (co-testing).   Providers will continue to collect the pap smear in the </a:t>
            </a:r>
            <a:r>
              <a:rPr lang="en-US" sz="7200" dirty="0" err="1"/>
              <a:t>SurePath</a:t>
            </a:r>
            <a:r>
              <a:rPr lang="en-US" sz="7200" dirty="0"/>
              <a:t> vial using the collection device they prefer AND will need a </a:t>
            </a:r>
            <a:r>
              <a:rPr lang="en-US" sz="7200" dirty="0" err="1"/>
              <a:t>ThinPrep</a:t>
            </a:r>
            <a:r>
              <a:rPr lang="en-US" sz="7200" dirty="0"/>
              <a:t> vial for the collection of the HPV (</a:t>
            </a:r>
            <a:r>
              <a:rPr lang="en-US" sz="7200" b="1" dirty="0"/>
              <a:t>with a broom</a:t>
            </a:r>
            <a:r>
              <a:rPr lang="en-US" sz="7200" dirty="0"/>
              <a:t>).  The provider will need an extra collection device (</a:t>
            </a:r>
            <a:r>
              <a:rPr lang="en-US" sz="7200" b="1" dirty="0"/>
              <a:t>broom</a:t>
            </a:r>
            <a:r>
              <a:rPr lang="en-US" sz="7200" dirty="0"/>
              <a:t> type) in addition to the present “Spatula and brush/blue broom”.  Please prepare two vials (</a:t>
            </a:r>
            <a:r>
              <a:rPr lang="en-US" sz="7200" dirty="0" err="1"/>
              <a:t>SurePath</a:t>
            </a:r>
            <a:r>
              <a:rPr lang="en-US" sz="7200" dirty="0"/>
              <a:t> and </a:t>
            </a:r>
            <a:r>
              <a:rPr lang="en-US" sz="7200" dirty="0" err="1"/>
              <a:t>ThinPrep</a:t>
            </a:r>
            <a:r>
              <a:rPr lang="en-US" sz="7200" dirty="0"/>
              <a:t>) and three collection devices (spatula, brush and broom) for the providers to do the tests.  Please note you will need to collect 2 specimens for the 25 to 29 year olds as well, but this will only be reflex testing only.</a:t>
            </a:r>
          </a:p>
          <a:p>
            <a:r>
              <a:rPr lang="en-US" sz="7200" dirty="0"/>
              <a:t>If you have any questions, please contact Maria Ley, Pathology Lab, 925-370-</a:t>
            </a:r>
            <a:r>
              <a:rPr lang="en-US" sz="7200" dirty="0" smtClean="0"/>
              <a:t>5400</a:t>
            </a:r>
            <a:r>
              <a:rPr lang="en-US" sz="7200" dirty="0"/>
              <a:t> </a:t>
            </a:r>
            <a:r>
              <a:rPr lang="en-US" sz="7200" dirty="0" smtClean="0"/>
              <a:t>for pathology related questions.  Contact Grace Cavallaro MD pager 156 or Staff message on EPIC (or by Lotus notes) for clinical related questions.</a:t>
            </a:r>
            <a:endParaRPr lang="en-US" dirty="0"/>
          </a:p>
        </p:txBody>
      </p:sp>
    </p:spTree>
    <p:extLst>
      <p:ext uri="{BB962C8B-B14F-4D97-AF65-F5344CB8AC3E}">
        <p14:creationId xmlns:p14="http://schemas.microsoft.com/office/powerpoint/2010/main" xmlns="" val="375025908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EPIC ORDER SET</a:t>
            </a:r>
          </a:p>
        </p:txBody>
      </p:sp>
      <p:pic>
        <p:nvPicPr>
          <p:cNvPr id="4" name="Picture 3"/>
          <p:cNvPicPr/>
          <p:nvPr/>
        </p:nvPicPr>
        <p:blipFill>
          <a:blip r:embed="rId2" cstate="print"/>
          <a:stretch>
            <a:fillRect/>
          </a:stretch>
        </p:blipFill>
        <p:spPr>
          <a:xfrm>
            <a:off x="126999" y="2079625"/>
            <a:ext cx="8810625" cy="3047999"/>
          </a:xfrm>
          <a:prstGeom prst="rect">
            <a:avLst/>
          </a:prstGeom>
        </p:spPr>
      </p:pic>
    </p:spTree>
    <p:extLst>
      <p:ext uri="{BB962C8B-B14F-4D97-AF65-F5344CB8AC3E}">
        <p14:creationId xmlns:p14="http://schemas.microsoft.com/office/powerpoint/2010/main" xmlns="" val="114615061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PAP- HPV TEST ONLY </a:t>
            </a:r>
          </a:p>
        </p:txBody>
      </p:sp>
      <p:sp>
        <p:nvSpPr>
          <p:cNvPr id="3" name="Content Placeholder 2"/>
          <p:cNvSpPr>
            <a:spLocks noGrp="1"/>
          </p:cNvSpPr>
          <p:nvPr>
            <p:ph idx="1"/>
          </p:nvPr>
        </p:nvSpPr>
        <p:spPr/>
        <p:txBody>
          <a:bodyPr/>
          <a:lstStyle/>
          <a:p>
            <a:endParaRPr lang="en-US"/>
          </a:p>
        </p:txBody>
      </p:sp>
      <p:pic>
        <p:nvPicPr>
          <p:cNvPr id="4" name="Picture 3"/>
          <p:cNvPicPr/>
          <p:nvPr/>
        </p:nvPicPr>
        <p:blipFill>
          <a:blip r:embed="rId2" cstate="print"/>
          <a:stretch>
            <a:fillRect/>
          </a:stretch>
        </p:blipFill>
        <p:spPr>
          <a:xfrm>
            <a:off x="0" y="1761565"/>
            <a:ext cx="9144000" cy="4289611"/>
          </a:xfrm>
          <a:prstGeom prst="rect">
            <a:avLst/>
          </a:prstGeom>
        </p:spPr>
      </p:pic>
    </p:spTree>
    <p:extLst>
      <p:ext uri="{BB962C8B-B14F-4D97-AF65-F5344CB8AC3E}">
        <p14:creationId xmlns:p14="http://schemas.microsoft.com/office/powerpoint/2010/main" xmlns="" val="223102193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0342"/>
            <a:ext cx="9144000" cy="1372534"/>
          </a:xfrm>
        </p:spPr>
        <p:txBody>
          <a:bodyPr/>
          <a:lstStyle/>
          <a:p>
            <a:r>
              <a:rPr lang="en-US" dirty="0"/>
              <a:t>PAP DIAGNOSTIC, </a:t>
            </a:r>
            <a:r>
              <a:rPr lang="en-US" dirty="0" smtClean="0"/>
              <a:t/>
            </a:r>
            <a:br>
              <a:rPr lang="en-US" dirty="0" smtClean="0"/>
            </a:br>
            <a:r>
              <a:rPr lang="en-US" dirty="0" smtClean="0"/>
              <a:t>AGE </a:t>
            </a:r>
            <a:r>
              <a:rPr lang="en-US" dirty="0"/>
              <a:t>&gt;25, CYTOLOGY + HPV </a:t>
            </a:r>
          </a:p>
        </p:txBody>
      </p:sp>
      <p:pic>
        <p:nvPicPr>
          <p:cNvPr id="4" name="Picture 3"/>
          <p:cNvPicPr/>
          <p:nvPr/>
        </p:nvPicPr>
        <p:blipFill>
          <a:blip r:embed="rId2" cstate="print"/>
          <a:stretch>
            <a:fillRect/>
          </a:stretch>
        </p:blipFill>
        <p:spPr>
          <a:xfrm>
            <a:off x="0" y="2191385"/>
            <a:ext cx="9144000" cy="3825240"/>
          </a:xfrm>
          <a:prstGeom prst="rect">
            <a:avLst/>
          </a:prstGeom>
        </p:spPr>
      </p:pic>
    </p:spTree>
    <p:extLst>
      <p:ext uri="{BB962C8B-B14F-4D97-AF65-F5344CB8AC3E}">
        <p14:creationId xmlns:p14="http://schemas.microsoft.com/office/powerpoint/2010/main" xmlns="" val="387542993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cstate="print"/>
          <a:stretch>
            <a:fillRect/>
          </a:stretch>
        </p:blipFill>
        <p:spPr>
          <a:xfrm>
            <a:off x="0" y="2476817"/>
            <a:ext cx="9144000" cy="3793808"/>
          </a:xfrm>
          <a:prstGeom prst="rect">
            <a:avLst/>
          </a:prstGeom>
        </p:spPr>
      </p:pic>
      <p:sp>
        <p:nvSpPr>
          <p:cNvPr id="6" name="Rectangle 5"/>
          <p:cNvSpPr/>
          <p:nvPr/>
        </p:nvSpPr>
        <p:spPr>
          <a:xfrm>
            <a:off x="111125" y="127001"/>
            <a:ext cx="9032875" cy="1446550"/>
          </a:xfrm>
          <a:prstGeom prst="rect">
            <a:avLst/>
          </a:prstGeom>
        </p:spPr>
        <p:txBody>
          <a:bodyPr wrap="square">
            <a:spAutoFit/>
          </a:bodyPr>
          <a:lstStyle/>
          <a:p>
            <a:pPr algn="ctr"/>
            <a:r>
              <a:rPr lang="en-US" sz="4400" dirty="0"/>
              <a:t>PAP SCREENING, AGE 21-24, CYTOLOGY </a:t>
            </a:r>
            <a:r>
              <a:rPr lang="en-US" sz="4400" dirty="0" smtClean="0"/>
              <a:t>ALONE, </a:t>
            </a:r>
            <a:r>
              <a:rPr lang="en-US" sz="4400" dirty="0"/>
              <a:t>EVERY 3 YEARS </a:t>
            </a:r>
          </a:p>
        </p:txBody>
      </p:sp>
    </p:spTree>
    <p:extLst>
      <p:ext uri="{BB962C8B-B14F-4D97-AF65-F5344CB8AC3E}">
        <p14:creationId xmlns:p14="http://schemas.microsoft.com/office/powerpoint/2010/main" xmlns="" val="245302962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0341"/>
            <a:ext cx="9144000" cy="1411941"/>
          </a:xfrm>
        </p:spPr>
        <p:txBody>
          <a:bodyPr/>
          <a:lstStyle/>
          <a:p>
            <a:r>
              <a:rPr lang="en-US" sz="4000" dirty="0"/>
              <a:t>PAP SCREENING, AGE 25-29, CYTOLOGY + REFLEX FOR ASCUC/LGSIL </a:t>
            </a:r>
          </a:p>
        </p:txBody>
      </p:sp>
      <p:pic>
        <p:nvPicPr>
          <p:cNvPr id="4" name="Picture 3"/>
          <p:cNvPicPr/>
          <p:nvPr/>
        </p:nvPicPr>
        <p:blipFill>
          <a:blip r:embed="rId2" cstate="print"/>
          <a:stretch>
            <a:fillRect/>
          </a:stretch>
        </p:blipFill>
        <p:spPr>
          <a:xfrm>
            <a:off x="0" y="2209800"/>
            <a:ext cx="9144000" cy="3790950"/>
          </a:xfrm>
          <a:prstGeom prst="rect">
            <a:avLst/>
          </a:prstGeom>
        </p:spPr>
      </p:pic>
    </p:spTree>
    <p:extLst>
      <p:ext uri="{BB962C8B-B14F-4D97-AF65-F5344CB8AC3E}">
        <p14:creationId xmlns:p14="http://schemas.microsoft.com/office/powerpoint/2010/main" xmlns="" val="164214961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PAP SCREENING, AGE 30-65+, CYTOLOGY + HPV EVERY 5 YEARS </a:t>
            </a:r>
          </a:p>
        </p:txBody>
      </p:sp>
      <p:pic>
        <p:nvPicPr>
          <p:cNvPr id="4" name="Picture 3"/>
          <p:cNvPicPr/>
          <p:nvPr/>
        </p:nvPicPr>
        <p:blipFill>
          <a:blip r:embed="rId2" cstate="print"/>
          <a:stretch>
            <a:fillRect/>
          </a:stretch>
        </p:blipFill>
        <p:spPr>
          <a:xfrm>
            <a:off x="0" y="2115185"/>
            <a:ext cx="9144000" cy="4123690"/>
          </a:xfrm>
          <a:prstGeom prst="rect">
            <a:avLst/>
          </a:prstGeom>
        </p:spPr>
      </p:pic>
    </p:spTree>
    <p:extLst>
      <p:ext uri="{BB962C8B-B14F-4D97-AF65-F5344CB8AC3E}">
        <p14:creationId xmlns:p14="http://schemas.microsoft.com/office/powerpoint/2010/main" xmlns="" val="13842742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t>Consensus Conference</a:t>
            </a:r>
            <a:br>
              <a:rPr lang="en-US" sz="3600" b="1" dirty="0"/>
            </a:br>
            <a:r>
              <a:rPr lang="en-US" sz="3200" dirty="0"/>
              <a:t>Sponsored by</a:t>
            </a:r>
          </a:p>
        </p:txBody>
      </p:sp>
      <p:sp>
        <p:nvSpPr>
          <p:cNvPr id="3" name="Content Placeholder 2"/>
          <p:cNvSpPr>
            <a:spLocks noGrp="1"/>
          </p:cNvSpPr>
          <p:nvPr>
            <p:ph idx="1"/>
          </p:nvPr>
        </p:nvSpPr>
        <p:spPr/>
        <p:txBody>
          <a:bodyPr>
            <a:noAutofit/>
          </a:bodyPr>
          <a:lstStyle/>
          <a:p>
            <a:r>
              <a:rPr lang="en-US" sz="3600" dirty="0"/>
              <a:t>American Society of Colposcopy and Cervical Pathology (ASCCP)</a:t>
            </a:r>
          </a:p>
          <a:p>
            <a:r>
              <a:rPr lang="en-US" sz="3600" dirty="0" smtClean="0"/>
              <a:t>American </a:t>
            </a:r>
            <a:r>
              <a:rPr lang="en-US" sz="3600" dirty="0"/>
              <a:t>Cancer Society (ACS)</a:t>
            </a:r>
          </a:p>
          <a:p>
            <a:r>
              <a:rPr lang="en-US" sz="3600" dirty="0" smtClean="0"/>
              <a:t>American </a:t>
            </a:r>
            <a:r>
              <a:rPr lang="en-US" sz="3600" dirty="0"/>
              <a:t>Society of Clinical Pathology (ASCP)</a:t>
            </a:r>
          </a:p>
        </p:txBody>
      </p:sp>
    </p:spTree>
    <p:extLst>
      <p:ext uri="{BB962C8B-B14F-4D97-AF65-F5344CB8AC3E}">
        <p14:creationId xmlns:p14="http://schemas.microsoft.com/office/powerpoint/2010/main" xmlns="" val="221349887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PAP DIAGNOSTIC, AGE 21-24, CYTOLOGY ONLY </a:t>
            </a:r>
          </a:p>
        </p:txBody>
      </p:sp>
      <p:pic>
        <p:nvPicPr>
          <p:cNvPr id="4" name="Picture 3"/>
          <p:cNvPicPr/>
          <p:nvPr/>
        </p:nvPicPr>
        <p:blipFill>
          <a:blip r:embed="rId2" cstate="print"/>
          <a:stretch>
            <a:fillRect/>
          </a:stretch>
        </p:blipFill>
        <p:spPr>
          <a:xfrm>
            <a:off x="0" y="2182177"/>
            <a:ext cx="9144000" cy="3802698"/>
          </a:xfrm>
          <a:prstGeom prst="rect">
            <a:avLst/>
          </a:prstGeom>
        </p:spPr>
      </p:pic>
    </p:spTree>
    <p:extLst>
      <p:ext uri="{BB962C8B-B14F-4D97-AF65-F5344CB8AC3E}">
        <p14:creationId xmlns:p14="http://schemas.microsoft.com/office/powerpoint/2010/main" xmlns="" val="153719924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a:t>The Updated Screening Guidelines </a:t>
            </a:r>
            <a:r>
              <a:rPr lang="en-US" sz="3200" b="1" dirty="0" smtClean="0"/>
              <a:t>for Cervical </a:t>
            </a:r>
            <a:r>
              <a:rPr lang="en-US" sz="3200" b="1" dirty="0"/>
              <a:t>Cancer </a:t>
            </a:r>
            <a:endParaRPr lang="en-US" dirty="0"/>
          </a:p>
        </p:txBody>
      </p:sp>
      <p:sp>
        <p:nvSpPr>
          <p:cNvPr id="3" name="Content Placeholder 2"/>
          <p:cNvSpPr>
            <a:spLocks noGrp="1"/>
          </p:cNvSpPr>
          <p:nvPr>
            <p:ph idx="1"/>
          </p:nvPr>
        </p:nvSpPr>
        <p:spPr/>
        <p:txBody>
          <a:bodyPr>
            <a:normAutofit fontScale="32500" lnSpcReduction="20000"/>
          </a:bodyPr>
          <a:lstStyle/>
          <a:p>
            <a:endParaRPr lang="en-US" dirty="0"/>
          </a:p>
          <a:p>
            <a:r>
              <a:rPr lang="en-US" sz="4800" dirty="0" smtClean="0"/>
              <a:t>2012 </a:t>
            </a:r>
            <a:r>
              <a:rPr lang="en-US" sz="4800" dirty="0"/>
              <a:t>ACS, ASCCP, ASCP Screening guidelines*</a:t>
            </a:r>
          </a:p>
          <a:p>
            <a:pPr lvl="0"/>
            <a:r>
              <a:rPr lang="en-US" sz="4800" dirty="0"/>
              <a:t>Screening should begin at age 21 years, regardless of the age of sexual initiation or other risk factors.</a:t>
            </a:r>
          </a:p>
          <a:p>
            <a:pPr lvl="0"/>
            <a:r>
              <a:rPr lang="en-US" sz="4800" dirty="0"/>
              <a:t>Between age 21 and 24 years, screening with cytology alone is recommended every 3 years.  HPV testing should not be used either as a stand-alone or as a co-test.</a:t>
            </a:r>
          </a:p>
          <a:p>
            <a:pPr lvl="0"/>
            <a:r>
              <a:rPr lang="en-US" sz="4800" dirty="0"/>
              <a:t>Between age 25 and 29 years, screening with cytology alone is recommended every 3 years with reflux testing if ASCUS/LGSIL.</a:t>
            </a:r>
          </a:p>
          <a:p>
            <a:pPr lvl="0"/>
            <a:r>
              <a:rPr lang="en-US" sz="4800" dirty="0"/>
              <a:t>Between age 30-65 years, screening with cytology and HPV testing (Co-testing) is recommended every 5 years (3 years if high risk).</a:t>
            </a:r>
          </a:p>
          <a:p>
            <a:r>
              <a:rPr lang="en-US" dirty="0"/>
              <a:t> </a:t>
            </a:r>
          </a:p>
          <a:p>
            <a:endParaRPr lang="en-US" dirty="0"/>
          </a:p>
          <a:p>
            <a:endParaRPr lang="en-US" dirty="0"/>
          </a:p>
        </p:txBody>
      </p:sp>
    </p:spTree>
    <p:extLst>
      <p:ext uri="{BB962C8B-B14F-4D97-AF65-F5344CB8AC3E}">
        <p14:creationId xmlns:p14="http://schemas.microsoft.com/office/powerpoint/2010/main" xmlns="" val="1166534306"/>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a:t>The Updated Screening Guidelines for Cervical Cancer </a:t>
            </a:r>
            <a:endParaRPr lang="en-US" sz="3200" dirty="0"/>
          </a:p>
        </p:txBody>
      </p:sp>
      <p:sp>
        <p:nvSpPr>
          <p:cNvPr id="3" name="Content Placeholder 2"/>
          <p:cNvSpPr>
            <a:spLocks noGrp="1"/>
          </p:cNvSpPr>
          <p:nvPr>
            <p:ph idx="1"/>
          </p:nvPr>
        </p:nvSpPr>
        <p:spPr/>
        <p:txBody>
          <a:bodyPr>
            <a:normAutofit fontScale="25000" lnSpcReduction="20000"/>
          </a:bodyPr>
          <a:lstStyle/>
          <a:p>
            <a:pPr lvl="0"/>
            <a:r>
              <a:rPr lang="en-US" sz="8000" dirty="0"/>
              <a:t>After age 65, screening should be discontinued following 3 consecutive negative cytology or 2 consecutive negative co-test within 10 years with the most recent test within 5 years.   (No reason to rescreen even with new sexual partner).</a:t>
            </a:r>
          </a:p>
          <a:p>
            <a:pPr lvl="0"/>
            <a:r>
              <a:rPr lang="en-US" sz="8000" dirty="0"/>
              <a:t>Following adequate treatment of CIN2 or higher or adenocarcinoma, routine screening should continue for at least 20 years.</a:t>
            </a:r>
          </a:p>
          <a:p>
            <a:pPr lvl="0"/>
            <a:r>
              <a:rPr lang="en-US" sz="8000" dirty="0"/>
              <a:t>Following removal of cervix for begin pathology screening should be discontinued.  Following hysterectomy for CIN2 or higher or endometrial adenocarcinoma, yearly vaginal cuff cytology is recommended(WITHOUT HPV)</a:t>
            </a:r>
            <a:r>
              <a:rPr lang="en-US" sz="8000" dirty="0" smtClean="0"/>
              <a:t>.</a:t>
            </a:r>
            <a:endParaRPr lang="en-US" sz="8000" dirty="0"/>
          </a:p>
          <a:p>
            <a:pPr marL="0" indent="0">
              <a:buNone/>
            </a:pPr>
            <a:r>
              <a:rPr lang="en-US" dirty="0" smtClean="0"/>
              <a:t>*</a:t>
            </a:r>
            <a:r>
              <a:rPr lang="en-US" dirty="0"/>
              <a:t>Endorsed </a:t>
            </a:r>
            <a:r>
              <a:rPr lang="en-US" dirty="0" smtClean="0"/>
              <a:t>by: ACS </a:t>
            </a:r>
            <a:r>
              <a:rPr lang="en-US" dirty="0"/>
              <a:t>(American Cancer Society</a:t>
            </a:r>
            <a:r>
              <a:rPr lang="en-US" dirty="0" smtClean="0"/>
              <a:t>), ASCCP </a:t>
            </a:r>
            <a:r>
              <a:rPr lang="en-US" dirty="0"/>
              <a:t>(American Society of Colposcopy &amp; Cervical Pathology</a:t>
            </a:r>
            <a:r>
              <a:rPr lang="en-US" dirty="0" smtClean="0"/>
              <a:t>), ASCP </a:t>
            </a:r>
            <a:r>
              <a:rPr lang="en-US" dirty="0"/>
              <a:t>(American Society of Clinical Pathology</a:t>
            </a:r>
            <a:r>
              <a:rPr lang="en-US" dirty="0" smtClean="0"/>
              <a:t>), CAP </a:t>
            </a:r>
            <a:r>
              <a:rPr lang="en-US" dirty="0"/>
              <a:t>(College of American Pathologists</a:t>
            </a:r>
            <a:r>
              <a:rPr lang="en-US" dirty="0" smtClean="0"/>
              <a:t>), USPSTF </a:t>
            </a:r>
            <a:r>
              <a:rPr lang="en-US" dirty="0"/>
              <a:t>(U.S. Preventive Services Task Force</a:t>
            </a:r>
            <a:r>
              <a:rPr lang="en-US" dirty="0" smtClean="0"/>
              <a:t>), NCCN </a:t>
            </a:r>
            <a:r>
              <a:rPr lang="en-US" dirty="0"/>
              <a:t>(National Comprehensive Cancer Network</a:t>
            </a:r>
            <a:r>
              <a:rPr lang="en-US" dirty="0" smtClean="0"/>
              <a:t>)</a:t>
            </a:r>
            <a:endParaRPr lang="en-US" dirty="0"/>
          </a:p>
          <a:p>
            <a:pPr marL="0" indent="0">
              <a:buNone/>
            </a:pPr>
            <a:r>
              <a:rPr lang="en-US" dirty="0"/>
              <a:t>***Any screening specimen outside the above protocol will be hold for 7 days during notification to the provider through “in-basket” and cancelled without valid indicator or no response.</a:t>
            </a:r>
          </a:p>
          <a:p>
            <a:pPr marL="0" indent="0">
              <a:buNone/>
            </a:pPr>
            <a:endParaRPr lang="en-US" dirty="0"/>
          </a:p>
        </p:txBody>
      </p:sp>
    </p:spTree>
    <p:extLst>
      <p:ext uri="{BB962C8B-B14F-4D97-AF65-F5344CB8AC3E}">
        <p14:creationId xmlns:p14="http://schemas.microsoft.com/office/powerpoint/2010/main" xmlns="" val="2951120378"/>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2162" y="0"/>
            <a:ext cx="7570787" cy="1411941"/>
          </a:xfrm>
        </p:spPr>
        <p:txBody>
          <a:bodyPr/>
          <a:lstStyle/>
          <a:p>
            <a:r>
              <a:rPr lang="en-US" sz="3200" b="1" dirty="0"/>
              <a:t>Pap Screening and Pap Diagnostic </a:t>
            </a:r>
            <a:r>
              <a:rPr lang="en-US" sz="3200" b="1" dirty="0" smtClean="0"/>
              <a:t/>
            </a:r>
            <a:br>
              <a:rPr lang="en-US" sz="3200" b="1" dirty="0" smtClean="0"/>
            </a:br>
            <a:r>
              <a:rPr lang="en-US" sz="3200" b="1" dirty="0" smtClean="0"/>
              <a:t>(</a:t>
            </a:r>
            <a:r>
              <a:rPr lang="en-US" sz="3200" b="1" dirty="0"/>
              <a:t>What is the difference?</a:t>
            </a:r>
            <a:r>
              <a:rPr lang="en-US" sz="3200" b="1" dirty="0" smtClean="0"/>
              <a:t>)</a:t>
            </a:r>
            <a:endParaRPr lang="en-US" sz="3200" dirty="0"/>
          </a:p>
        </p:txBody>
      </p:sp>
      <p:sp>
        <p:nvSpPr>
          <p:cNvPr id="3" name="Content Placeholder 2"/>
          <p:cNvSpPr>
            <a:spLocks noGrp="1"/>
          </p:cNvSpPr>
          <p:nvPr>
            <p:ph idx="1"/>
          </p:nvPr>
        </p:nvSpPr>
        <p:spPr/>
        <p:txBody>
          <a:bodyPr>
            <a:normAutofit fontScale="47500" lnSpcReduction="20000"/>
          </a:bodyPr>
          <a:lstStyle/>
          <a:p>
            <a:r>
              <a:rPr lang="en-US" sz="4800" b="1" u="sng" dirty="0"/>
              <a:t>Insurance coverage</a:t>
            </a:r>
            <a:r>
              <a:rPr lang="en-US" sz="4800" b="1" u="sng" dirty="0" smtClean="0"/>
              <a:t>:</a:t>
            </a:r>
            <a:endParaRPr lang="en-US" sz="4800" dirty="0"/>
          </a:p>
          <a:p>
            <a:r>
              <a:rPr lang="en-US" sz="4800" dirty="0"/>
              <a:t>Pap screening: </a:t>
            </a:r>
            <a:r>
              <a:rPr lang="en-US" sz="4800" dirty="0" smtClean="0"/>
              <a:t>Routine</a:t>
            </a:r>
            <a:r>
              <a:rPr lang="en-US" sz="4800" dirty="0"/>
              <a:t>: no more than one test every 24 months is </a:t>
            </a:r>
            <a:r>
              <a:rPr lang="en-US" sz="4800" dirty="0" smtClean="0"/>
              <a:t>covered</a:t>
            </a:r>
            <a:endParaRPr lang="en-US" sz="4800" dirty="0"/>
          </a:p>
          <a:p>
            <a:r>
              <a:rPr lang="en-US" sz="4800" dirty="0" smtClean="0"/>
              <a:t>High </a:t>
            </a:r>
            <a:r>
              <a:rPr lang="en-US" sz="4800" dirty="0"/>
              <a:t>risk: no more than one test every 11 months is covered</a:t>
            </a:r>
          </a:p>
          <a:p>
            <a:r>
              <a:rPr lang="en-US" sz="4800" dirty="0"/>
              <a:t>Pap diagnostic: 	Unlimited </a:t>
            </a:r>
            <a:r>
              <a:rPr lang="en-US" sz="4800" dirty="0" smtClean="0"/>
              <a:t>coverage</a:t>
            </a:r>
          </a:p>
          <a:p>
            <a:r>
              <a:rPr lang="en-US" sz="5100" b="1" u="sng" dirty="0"/>
              <a:t>Definition of a screening</a:t>
            </a:r>
            <a:r>
              <a:rPr lang="en-US" sz="5100" dirty="0"/>
              <a:t> (routine) Pap test (preventive health care visit)</a:t>
            </a:r>
          </a:p>
          <a:p>
            <a:r>
              <a:rPr lang="en-US" sz="5100" dirty="0"/>
              <a:t>Routine screening per ASCCP guidelines</a:t>
            </a:r>
          </a:p>
          <a:p>
            <a:endParaRPr lang="en-US" dirty="0"/>
          </a:p>
          <a:p>
            <a:endParaRPr lang="en-US" dirty="0"/>
          </a:p>
        </p:txBody>
      </p:sp>
    </p:spTree>
    <p:extLst>
      <p:ext uri="{BB962C8B-B14F-4D97-AF65-F5344CB8AC3E}">
        <p14:creationId xmlns:p14="http://schemas.microsoft.com/office/powerpoint/2010/main" xmlns="" val="309944382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a:t>Pap Screening and Pap Diagnostic </a:t>
            </a:r>
            <a:br>
              <a:rPr lang="en-US" sz="3200" b="1" dirty="0"/>
            </a:br>
            <a:r>
              <a:rPr lang="en-US" sz="3200" b="1" dirty="0"/>
              <a:t>(What is the difference?)</a:t>
            </a:r>
            <a:endParaRPr lang="en-US" sz="3200" dirty="0"/>
          </a:p>
        </p:txBody>
      </p:sp>
      <p:sp>
        <p:nvSpPr>
          <p:cNvPr id="3" name="Content Placeholder 2"/>
          <p:cNvSpPr>
            <a:spLocks noGrp="1"/>
          </p:cNvSpPr>
          <p:nvPr>
            <p:ph idx="1"/>
          </p:nvPr>
        </p:nvSpPr>
        <p:spPr>
          <a:xfrm>
            <a:off x="792162" y="1587501"/>
            <a:ext cx="7570787" cy="4463676"/>
          </a:xfrm>
        </p:spPr>
        <p:txBody>
          <a:bodyPr>
            <a:normAutofit fontScale="55000" lnSpcReduction="20000"/>
          </a:bodyPr>
          <a:lstStyle/>
          <a:p>
            <a:r>
              <a:rPr lang="en-US" b="1" u="sng" dirty="0" smtClean="0"/>
              <a:t>Definition </a:t>
            </a:r>
            <a:r>
              <a:rPr lang="en-US" b="1" u="sng" dirty="0"/>
              <a:t>of a screening (high-risk)</a:t>
            </a:r>
            <a:r>
              <a:rPr lang="en-US" dirty="0"/>
              <a:t> Pap tests  (</a:t>
            </a:r>
            <a:r>
              <a:rPr lang="en-US" b="1" dirty="0"/>
              <a:t>NOT all inclusive</a:t>
            </a:r>
            <a:r>
              <a:rPr lang="en-US" dirty="0"/>
              <a:t>)</a:t>
            </a:r>
          </a:p>
          <a:p>
            <a:pPr lvl="0"/>
            <a:r>
              <a:rPr lang="en-US" dirty="0"/>
              <a:t>Early onset of sexual activity (under 16 years of age)</a:t>
            </a:r>
          </a:p>
          <a:p>
            <a:pPr lvl="0"/>
            <a:r>
              <a:rPr lang="en-US" dirty="0"/>
              <a:t>Multiple sexual partners (≥ five in a lifetime)</a:t>
            </a:r>
          </a:p>
          <a:p>
            <a:pPr lvl="0"/>
            <a:r>
              <a:rPr lang="en-US" dirty="0"/>
              <a:t>History of sexually transmitted disease (including human immunodeficiency virus HIV)</a:t>
            </a:r>
          </a:p>
          <a:p>
            <a:pPr lvl="0"/>
            <a:r>
              <a:rPr lang="en-US" dirty="0"/>
              <a:t>Fewer than three negative </a:t>
            </a:r>
            <a:r>
              <a:rPr lang="en-US" dirty="0" err="1"/>
              <a:t>Paps</a:t>
            </a:r>
            <a:r>
              <a:rPr lang="en-US" dirty="0"/>
              <a:t> in the previous 7 years</a:t>
            </a:r>
          </a:p>
          <a:p>
            <a:pPr lvl="0"/>
            <a:r>
              <a:rPr lang="en-US" dirty="0"/>
              <a:t>Daughter of a woman given diethylstilbestrol during pregnancy</a:t>
            </a:r>
          </a:p>
          <a:p>
            <a:pPr lvl="0"/>
            <a:r>
              <a:rPr lang="en-US" dirty="0"/>
              <a:t>Abnormal Pap in the past 3 years (childbearing age women only</a:t>
            </a:r>
            <a:r>
              <a:rPr lang="en-US" dirty="0" smtClean="0"/>
              <a:t>)</a:t>
            </a:r>
            <a:endParaRPr lang="en-US" dirty="0"/>
          </a:p>
          <a:p>
            <a:r>
              <a:rPr lang="en-US" b="1" dirty="0"/>
              <a:t>Definition of a diagnostic</a:t>
            </a:r>
            <a:r>
              <a:rPr lang="en-US" dirty="0"/>
              <a:t> Pap tests (basically these are </a:t>
            </a:r>
            <a:r>
              <a:rPr lang="en-US" b="1" dirty="0"/>
              <a:t>Surveillance pap smears</a:t>
            </a:r>
            <a:r>
              <a:rPr lang="en-US" dirty="0"/>
              <a:t>)</a:t>
            </a:r>
          </a:p>
          <a:p>
            <a:pPr lvl="0"/>
            <a:r>
              <a:rPr lang="en-US" dirty="0"/>
              <a:t>Previously diagnosed cancer of the vagina, cervix, or </a:t>
            </a:r>
            <a:r>
              <a:rPr lang="en-US" dirty="0" smtClean="0"/>
              <a:t>uterus, Recent </a:t>
            </a:r>
            <a:r>
              <a:rPr lang="en-US" dirty="0"/>
              <a:t>previous abnormal Pap</a:t>
            </a:r>
          </a:p>
          <a:p>
            <a:endParaRPr lang="en-US" dirty="0"/>
          </a:p>
        </p:txBody>
      </p:sp>
    </p:spTree>
    <p:extLst>
      <p:ext uri="{BB962C8B-B14F-4D97-AF65-F5344CB8AC3E}">
        <p14:creationId xmlns:p14="http://schemas.microsoft.com/office/powerpoint/2010/main" xmlns="" val="1469613643"/>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Pap Smear Cheat Sheet:</a:t>
            </a:r>
            <a:r>
              <a:rPr lang="en-US" dirty="0"/>
              <a:t/>
            </a:r>
            <a:br>
              <a:rPr lang="en-US" dirty="0"/>
            </a:br>
            <a:endParaRPr lang="en-US" dirty="0"/>
          </a:p>
        </p:txBody>
      </p:sp>
      <p:sp>
        <p:nvSpPr>
          <p:cNvPr id="3" name="Content Placeholder 2"/>
          <p:cNvSpPr>
            <a:spLocks noGrp="1"/>
          </p:cNvSpPr>
          <p:nvPr>
            <p:ph idx="1"/>
          </p:nvPr>
        </p:nvSpPr>
        <p:spPr/>
        <p:txBody>
          <a:bodyPr/>
          <a:lstStyle/>
          <a:p>
            <a:r>
              <a:rPr lang="en-US" dirty="0"/>
              <a:t>&lt; 21 years old 		NO pap smear (if complaint with lesion send to gynecology)</a:t>
            </a:r>
          </a:p>
          <a:p>
            <a:r>
              <a:rPr lang="en-US" dirty="0"/>
              <a:t>21 to 24		PAP ONLY (Never do HPV)	</a:t>
            </a:r>
            <a:r>
              <a:rPr lang="en-US" b="1" dirty="0"/>
              <a:t>ONE collection bottle</a:t>
            </a:r>
            <a:endParaRPr lang="en-US" dirty="0"/>
          </a:p>
          <a:p>
            <a:r>
              <a:rPr lang="en-US" dirty="0"/>
              <a:t>25 to 65+		</a:t>
            </a:r>
            <a:r>
              <a:rPr lang="en-US" b="1" dirty="0"/>
              <a:t>Collect BOTH specimens</a:t>
            </a:r>
            <a:r>
              <a:rPr lang="en-US" dirty="0"/>
              <a:t>	Handled by pathology according </a:t>
            </a:r>
            <a:endParaRPr lang="en-US" dirty="0">
              <a:latin typeface="Calibri"/>
              <a:ea typeface="Calibri"/>
              <a:cs typeface="Times New Roman"/>
            </a:endParaRPr>
          </a:p>
          <a:p>
            <a:pPr marL="0" marR="0">
              <a:lnSpc>
                <a:spcPct val="115000"/>
              </a:lnSpc>
              <a:spcBef>
                <a:spcPts val="0"/>
              </a:spcBef>
              <a:spcAft>
                <a:spcPts val="1000"/>
              </a:spcAft>
            </a:pPr>
            <a:r>
              <a:rPr lang="en-US" dirty="0" smtClean="0">
                <a:latin typeface="Calibri"/>
                <a:ea typeface="Calibri"/>
                <a:cs typeface="Times New Roman"/>
              </a:rPr>
              <a:t> </a:t>
            </a:r>
            <a:endParaRPr lang="en-US" dirty="0">
              <a:latin typeface="Calibri"/>
              <a:ea typeface="Calibri"/>
              <a:cs typeface="Times New Roman"/>
            </a:endParaRPr>
          </a:p>
        </p:txBody>
      </p:sp>
    </p:spTree>
    <p:extLst>
      <p:ext uri="{BB962C8B-B14F-4D97-AF65-F5344CB8AC3E}">
        <p14:creationId xmlns:p14="http://schemas.microsoft.com/office/powerpoint/2010/main" xmlns="" val="1205032062"/>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Pap Smear Cheat Sheet:</a:t>
            </a:r>
            <a:r>
              <a:rPr lang="en-US" dirty="0"/>
              <a:t/>
            </a:r>
            <a:br>
              <a:rPr lang="en-US" dirty="0"/>
            </a:br>
            <a:endParaRPr lang="en-US" dirty="0"/>
          </a:p>
        </p:txBody>
      </p:sp>
      <p:sp>
        <p:nvSpPr>
          <p:cNvPr id="3" name="Content Placeholder 2"/>
          <p:cNvSpPr>
            <a:spLocks noGrp="1"/>
          </p:cNvSpPr>
          <p:nvPr>
            <p:ph idx="1"/>
          </p:nvPr>
        </p:nvSpPr>
        <p:spPr>
          <a:xfrm>
            <a:off x="792162" y="1452282"/>
            <a:ext cx="7570787" cy="4598895"/>
          </a:xfrm>
        </p:spPr>
        <p:txBody>
          <a:bodyPr>
            <a:noAutofit/>
          </a:bodyPr>
          <a:lstStyle/>
          <a:p>
            <a:r>
              <a:rPr lang="en-US" sz="1800" b="1" dirty="0"/>
              <a:t>COLLECT PAP SMEAR FIRST, THEN THE HPV</a:t>
            </a:r>
            <a:endParaRPr lang="en-US" sz="1800" dirty="0"/>
          </a:p>
          <a:p>
            <a:r>
              <a:rPr lang="en-US" sz="1800" dirty="0"/>
              <a:t>Use whatever specimen collection device you usually use for your pap smear.</a:t>
            </a:r>
          </a:p>
          <a:p>
            <a:r>
              <a:rPr lang="en-US" sz="1800" dirty="0"/>
              <a:t>You MUST use a BROOM (blue or lilac handle) for the HPV and place it in the large bottle of </a:t>
            </a:r>
            <a:r>
              <a:rPr lang="en-US" sz="1800" dirty="0" err="1"/>
              <a:t>ThinPrep</a:t>
            </a:r>
            <a:r>
              <a:rPr lang="en-US" sz="1800" dirty="0"/>
              <a:t>.  You or your nurse need to push the broom into the bottom of the container, swish it around, drop the “broom” portion in the container, and after closing the lid, shake the container.  This is important so that the cells DO NOT stick to the broom and the cells can be evaluated for HPV.  Our HPV read outs will be type specific for 16/18.  This means if we get +16 or 18 it will say so.  For any other high risk HPV it will just say “+ for HPV”</a:t>
            </a:r>
            <a:r>
              <a:rPr lang="en-US" sz="1800" dirty="0" smtClean="0"/>
              <a:t>.</a:t>
            </a:r>
          </a:p>
          <a:p>
            <a:r>
              <a:rPr lang="en-US" sz="1800" dirty="0" smtClean="0"/>
              <a:t>ORDERS:</a:t>
            </a:r>
            <a:r>
              <a:rPr lang="en-US" sz="1800" dirty="0"/>
              <a:t> </a:t>
            </a:r>
            <a:r>
              <a:rPr lang="en-US" sz="1800" dirty="0" smtClean="0"/>
              <a:t>Place </a:t>
            </a:r>
            <a:r>
              <a:rPr lang="en-US" sz="1800" dirty="0"/>
              <a:t>orders by headers description.   Use Screening in most cases.  Diagnostic is not screening.  See definitions on other sheets.</a:t>
            </a:r>
          </a:p>
          <a:p>
            <a:endParaRPr lang="en-US" sz="1800" dirty="0"/>
          </a:p>
        </p:txBody>
      </p:sp>
    </p:spTree>
    <p:extLst>
      <p:ext uri="{BB962C8B-B14F-4D97-AF65-F5344CB8AC3E}">
        <p14:creationId xmlns:p14="http://schemas.microsoft.com/office/powerpoint/2010/main" xmlns="" val="1135787106"/>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Collect Pap Smear First</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2648738841"/>
              </p:ext>
            </p:extLst>
          </p:nvPr>
        </p:nvGraphicFramePr>
        <p:xfrm>
          <a:off x="792163" y="1762125"/>
          <a:ext cx="7570788" cy="4492625"/>
        </p:xfrm>
        <a:graphic>
          <a:graphicData uri="http://schemas.openxmlformats.org/drawingml/2006/table">
            <a:tbl>
              <a:tblPr firstRow="1" bandRow="1">
                <a:tableStyleId>{5C22544A-7EE6-4342-B048-85BDC9FD1C3A}</a:tableStyleId>
              </a:tblPr>
              <a:tblGrid>
                <a:gridCol w="3785394"/>
                <a:gridCol w="3785394"/>
              </a:tblGrid>
              <a:tr h="2286000">
                <a:tc>
                  <a:txBody>
                    <a:bodyPr/>
                    <a:lstStyle/>
                    <a:p>
                      <a:endParaRPr lang="en-US" dirty="0"/>
                    </a:p>
                  </a:txBody>
                  <a:tcPr/>
                </a:tc>
                <a:tc>
                  <a:txBody>
                    <a:bodyPr/>
                    <a:lstStyle/>
                    <a:p>
                      <a:r>
                        <a:rPr lang="en-US" b="1" dirty="0" smtClean="0"/>
                        <a:t>COLLECT PAP SMEAR FIRST, THEN THE HPV</a:t>
                      </a:r>
                      <a:endParaRPr lang="en-US" dirty="0" smtClean="0"/>
                    </a:p>
                    <a:p>
                      <a:r>
                        <a:rPr lang="en-US" dirty="0" smtClean="0"/>
                        <a:t> Use </a:t>
                      </a:r>
                      <a:r>
                        <a:rPr lang="en-US" dirty="0" err="1" smtClean="0"/>
                        <a:t>SurePath</a:t>
                      </a:r>
                      <a:r>
                        <a:rPr lang="en-US" dirty="0" smtClean="0"/>
                        <a:t> to collect the pap smear.</a:t>
                      </a:r>
                    </a:p>
                    <a:p>
                      <a:endParaRPr lang="en-US" dirty="0"/>
                    </a:p>
                  </a:txBody>
                  <a:tcPr/>
                </a:tc>
              </a:tr>
              <a:tr h="2206625">
                <a:tc>
                  <a:txBody>
                    <a:bodyPr/>
                    <a:lstStyle/>
                    <a:p>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Use whatever specimen collection device you usually use for your pap smear.</a:t>
                      </a:r>
                    </a:p>
                    <a:p>
                      <a:endParaRPr lang="en-US" dirty="0"/>
                    </a:p>
                  </a:txBody>
                  <a:tcPr/>
                </a:tc>
              </a:tr>
            </a:tbl>
          </a:graphicData>
        </a:graphic>
      </p:graphicFrame>
      <p:pic>
        <p:nvPicPr>
          <p:cNvPr id="5" name="Picture 4"/>
          <p:cNvPicPr/>
          <p:nvPr/>
        </p:nvPicPr>
        <p:blipFill>
          <a:blip r:embed="rId2" cstate="print">
            <a:extLst>
              <a:ext uri="{28A0092B-C50C-407E-A947-70E740481C1C}">
                <a14:useLocalDpi xmlns:a14="http://schemas.microsoft.com/office/drawing/2010/main" xmlns="" val="0"/>
              </a:ext>
            </a:extLst>
          </a:blip>
          <a:stretch>
            <a:fillRect/>
          </a:stretch>
        </p:blipFill>
        <p:spPr>
          <a:xfrm>
            <a:off x="1122997" y="1762125"/>
            <a:ext cx="2929255" cy="2197100"/>
          </a:xfrm>
          <a:prstGeom prst="rect">
            <a:avLst/>
          </a:prstGeom>
        </p:spPr>
      </p:pic>
      <p:pic>
        <p:nvPicPr>
          <p:cNvPr id="6" name="Picture 5"/>
          <p:cNvPicPr/>
          <p:nvPr/>
        </p:nvPicPr>
        <p:blipFill>
          <a:blip r:embed="rId3" cstate="print">
            <a:extLst>
              <a:ext uri="{28A0092B-C50C-407E-A947-70E740481C1C}">
                <a14:useLocalDpi xmlns:a14="http://schemas.microsoft.com/office/drawing/2010/main" xmlns="" val="0"/>
              </a:ext>
            </a:extLst>
          </a:blip>
          <a:stretch>
            <a:fillRect/>
          </a:stretch>
        </p:blipFill>
        <p:spPr>
          <a:xfrm>
            <a:off x="1500188" y="4159250"/>
            <a:ext cx="2198687" cy="2095500"/>
          </a:xfrm>
          <a:prstGeom prst="rect">
            <a:avLst/>
          </a:prstGeom>
        </p:spPr>
      </p:pic>
      <p:graphicFrame>
        <p:nvGraphicFramePr>
          <p:cNvPr id="7" name="Table 6"/>
          <p:cNvGraphicFramePr>
            <a:graphicFrameLocks noGrp="1"/>
          </p:cNvGraphicFramePr>
          <p:nvPr/>
        </p:nvGraphicFramePr>
        <p:xfrm>
          <a:off x="1524000" y="1397000"/>
          <a:ext cx="6096000" cy="370840"/>
        </p:xfrm>
        <a:graphic>
          <a:graphicData uri="http://schemas.openxmlformats.org/drawingml/2006/table">
            <a:tbl>
              <a:tblPr firstRow="1" bandRow="1">
                <a:tableStyleId>{5C22544A-7EE6-4342-B048-85BDC9FD1C3A}</a:tableStyleId>
              </a:tblPr>
              <a:tblGrid>
                <a:gridCol w="3048000"/>
                <a:gridCol w="3048000"/>
              </a:tblGrid>
              <a:tr h="370840">
                <a:tc>
                  <a:txBody>
                    <a:bodyPr/>
                    <a:lstStyle/>
                    <a:p>
                      <a:endParaRPr lang="en-US" dirty="0"/>
                    </a:p>
                  </a:txBody>
                  <a:tcPr/>
                </a:tc>
                <a:tc>
                  <a:txBody>
                    <a:bodyPr/>
                    <a:lstStyle/>
                    <a:p>
                      <a:endParaRPr lang="en-US"/>
                    </a:p>
                  </a:txBody>
                  <a:tcPr/>
                </a:tc>
              </a:tr>
            </a:tbl>
          </a:graphicData>
        </a:graphic>
      </p:graphicFrame>
    </p:spTree>
    <p:extLst>
      <p:ext uri="{BB962C8B-B14F-4D97-AF65-F5344CB8AC3E}">
        <p14:creationId xmlns:p14="http://schemas.microsoft.com/office/powerpoint/2010/main" xmlns="" val="452539233"/>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b="1" dirty="0" smtClean="0"/>
              <a:t/>
            </a:r>
            <a:br>
              <a:rPr lang="en-US" sz="4000" b="1" dirty="0" smtClean="0"/>
            </a:br>
            <a:r>
              <a:rPr lang="en-US" sz="4000" b="1" dirty="0" smtClean="0"/>
              <a:t>COLLECT </a:t>
            </a:r>
            <a:r>
              <a:rPr lang="en-US" sz="4000" b="1" dirty="0"/>
              <a:t>THE HPV AFTER THE PAP</a:t>
            </a:r>
            <a:r>
              <a:rPr lang="en-US" dirty="0"/>
              <a:t/>
            </a:r>
            <a:br>
              <a:rPr lang="en-US" dirty="0"/>
            </a:b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3066756349"/>
              </p:ext>
            </p:extLst>
          </p:nvPr>
        </p:nvGraphicFramePr>
        <p:xfrm>
          <a:off x="792163" y="1762125"/>
          <a:ext cx="7570788" cy="4608195"/>
        </p:xfrm>
        <a:graphic>
          <a:graphicData uri="http://schemas.openxmlformats.org/drawingml/2006/table">
            <a:tbl>
              <a:tblPr firstRow="1" bandRow="1">
                <a:tableStyleId>{5C22544A-7EE6-4342-B048-85BDC9FD1C3A}</a:tableStyleId>
              </a:tblPr>
              <a:tblGrid>
                <a:gridCol w="3785394"/>
                <a:gridCol w="3785394"/>
              </a:tblGrid>
              <a:tr h="370840">
                <a:tc>
                  <a:txBody>
                    <a:bodyPr/>
                    <a:lstStyle/>
                    <a:p>
                      <a:endParaRPr lang="en-US" dirty="0"/>
                    </a:p>
                  </a:txBody>
                  <a:tcPr/>
                </a:tc>
                <a:tc>
                  <a:txBody>
                    <a:bodyPr/>
                    <a:lstStyle/>
                    <a:p>
                      <a:r>
                        <a:rPr lang="en-US" sz="1800" b="1" kern="1200" dirty="0" smtClean="0">
                          <a:solidFill>
                            <a:schemeClr val="lt1"/>
                          </a:solidFill>
                          <a:effectLst/>
                          <a:latin typeface="+mn-lt"/>
                          <a:ea typeface="+mn-ea"/>
                          <a:cs typeface="+mn-cs"/>
                        </a:rPr>
                        <a:t>COLLECT THE HPV AFTER THE PAP</a:t>
                      </a:r>
                    </a:p>
                    <a:p>
                      <a:r>
                        <a:rPr lang="en-US" sz="1800" b="1" kern="1200" dirty="0" smtClean="0">
                          <a:solidFill>
                            <a:schemeClr val="lt1"/>
                          </a:solidFill>
                          <a:effectLst/>
                          <a:latin typeface="+mn-lt"/>
                          <a:ea typeface="+mn-ea"/>
                          <a:cs typeface="+mn-cs"/>
                        </a:rPr>
                        <a:t> </a:t>
                      </a:r>
                    </a:p>
                    <a:p>
                      <a:r>
                        <a:rPr lang="en-US" sz="1800" b="1" kern="1200" dirty="0" smtClean="0">
                          <a:solidFill>
                            <a:schemeClr val="lt1"/>
                          </a:solidFill>
                          <a:effectLst/>
                          <a:latin typeface="+mn-lt"/>
                          <a:ea typeface="+mn-ea"/>
                          <a:cs typeface="+mn-cs"/>
                        </a:rPr>
                        <a:t> </a:t>
                      </a:r>
                    </a:p>
                    <a:p>
                      <a:r>
                        <a:rPr lang="en-US" sz="1800" b="1" kern="1200" dirty="0" smtClean="0">
                          <a:solidFill>
                            <a:schemeClr val="lt1"/>
                          </a:solidFill>
                          <a:effectLst/>
                          <a:latin typeface="+mn-lt"/>
                          <a:ea typeface="+mn-ea"/>
                          <a:cs typeface="+mn-cs"/>
                        </a:rPr>
                        <a:t>You MUST use a BROOM (blue or lilac handle) for the HPV and place it in the large bottle of </a:t>
                      </a:r>
                      <a:r>
                        <a:rPr lang="en-US" sz="1800" b="1" kern="1200" dirty="0" err="1" smtClean="0">
                          <a:solidFill>
                            <a:schemeClr val="lt1"/>
                          </a:solidFill>
                          <a:effectLst/>
                          <a:latin typeface="+mn-lt"/>
                          <a:ea typeface="+mn-ea"/>
                          <a:cs typeface="+mn-cs"/>
                        </a:rPr>
                        <a:t>ThinPrep</a:t>
                      </a:r>
                      <a:r>
                        <a:rPr lang="en-US" sz="1800" b="1" kern="1200" dirty="0" smtClean="0">
                          <a:solidFill>
                            <a:schemeClr val="lt1"/>
                          </a:solidFill>
                          <a:effectLst/>
                          <a:latin typeface="+mn-lt"/>
                          <a:ea typeface="+mn-ea"/>
                          <a:cs typeface="+mn-cs"/>
                        </a:rPr>
                        <a:t>.   To ensure adequate specimen collection please turn the broom 2 times 360 degrees ON the CERVIX.</a:t>
                      </a:r>
                      <a:r>
                        <a:rPr lang="en-US" dirty="0" smtClean="0">
                          <a:effectLst/>
                        </a:rPr>
                        <a:t> </a:t>
                      </a:r>
                      <a:endParaRPr lang="en-US" dirty="0"/>
                    </a:p>
                  </a:txBody>
                  <a:tcPr/>
                </a:tc>
              </a:tr>
              <a:tr h="2047875">
                <a:tc>
                  <a:txBody>
                    <a:bodyPr/>
                    <a:lstStyle/>
                    <a:p>
                      <a:endParaRPr lang="en-US" dirty="0"/>
                    </a:p>
                  </a:txBody>
                  <a:tcPr/>
                </a:tc>
                <a:tc>
                  <a:txBody>
                    <a:bodyPr/>
                    <a:lstStyle/>
                    <a:p>
                      <a:endParaRPr lang="en-US" sz="1800" kern="1200" dirty="0" smtClean="0">
                        <a:solidFill>
                          <a:schemeClr val="dk1"/>
                        </a:solidFill>
                        <a:effectLst/>
                        <a:latin typeface="+mn-lt"/>
                        <a:ea typeface="+mn-ea"/>
                        <a:cs typeface="+mn-cs"/>
                      </a:endParaRPr>
                    </a:p>
                    <a:p>
                      <a:endParaRPr lang="en-US" sz="1800" kern="1200" dirty="0" smtClean="0">
                        <a:solidFill>
                          <a:schemeClr val="dk1"/>
                        </a:solidFill>
                        <a:effectLst/>
                        <a:latin typeface="+mn-lt"/>
                        <a:ea typeface="+mn-ea"/>
                        <a:cs typeface="+mn-cs"/>
                      </a:endParaRPr>
                    </a:p>
                    <a:p>
                      <a:r>
                        <a:rPr lang="en-US" sz="1800" kern="1200" dirty="0" smtClean="0">
                          <a:solidFill>
                            <a:schemeClr val="dk1"/>
                          </a:solidFill>
                          <a:effectLst/>
                          <a:latin typeface="+mn-lt"/>
                          <a:ea typeface="+mn-ea"/>
                          <a:cs typeface="+mn-cs"/>
                        </a:rPr>
                        <a:t>Take the broom and push it into the bottom of the specimen container moving it back and forth.</a:t>
                      </a:r>
                      <a:r>
                        <a:rPr lang="en-US" dirty="0" smtClean="0">
                          <a:effectLst/>
                        </a:rPr>
                        <a:t> </a:t>
                      </a:r>
                    </a:p>
                  </a:txBody>
                  <a:tcPr/>
                </a:tc>
              </a:tr>
            </a:tbl>
          </a:graphicData>
        </a:graphic>
      </p:graphicFrame>
      <p:pic>
        <p:nvPicPr>
          <p:cNvPr id="5" name="Picture 4"/>
          <p:cNvPicPr/>
          <p:nvPr/>
        </p:nvPicPr>
        <p:blipFill>
          <a:blip r:embed="rId2" cstate="print">
            <a:extLst>
              <a:ext uri="{28A0092B-C50C-407E-A947-70E740481C1C}">
                <a14:useLocalDpi xmlns:a14="http://schemas.microsoft.com/office/drawing/2010/main" xmlns="" val="0"/>
              </a:ext>
            </a:extLst>
          </a:blip>
          <a:stretch>
            <a:fillRect/>
          </a:stretch>
        </p:blipFill>
        <p:spPr>
          <a:xfrm>
            <a:off x="1263650" y="1924050"/>
            <a:ext cx="2743200" cy="2057400"/>
          </a:xfrm>
          <a:prstGeom prst="rect">
            <a:avLst/>
          </a:prstGeom>
        </p:spPr>
      </p:pic>
      <p:pic>
        <p:nvPicPr>
          <p:cNvPr id="6" name="Picture 5"/>
          <p:cNvPicPr/>
          <p:nvPr/>
        </p:nvPicPr>
        <p:blipFill>
          <a:blip r:embed="rId3" cstate="print">
            <a:extLst>
              <a:ext uri="{28A0092B-C50C-407E-A947-70E740481C1C}">
                <a14:useLocalDpi xmlns:a14="http://schemas.microsoft.com/office/drawing/2010/main" xmlns="" val="0"/>
              </a:ext>
            </a:extLst>
          </a:blip>
          <a:stretch>
            <a:fillRect/>
          </a:stretch>
        </p:blipFill>
        <p:spPr>
          <a:xfrm>
            <a:off x="1263650" y="4051300"/>
            <a:ext cx="2726055" cy="2044700"/>
          </a:xfrm>
          <a:prstGeom prst="rect">
            <a:avLst/>
          </a:prstGeom>
        </p:spPr>
      </p:pic>
    </p:spTree>
    <p:extLst>
      <p:ext uri="{BB962C8B-B14F-4D97-AF65-F5344CB8AC3E}">
        <p14:creationId xmlns:p14="http://schemas.microsoft.com/office/powerpoint/2010/main" xmlns="" val="4180690183"/>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2162" y="40341"/>
            <a:ext cx="7570787" cy="1411941"/>
          </a:xfrm>
        </p:spPr>
        <p:txBody>
          <a:bodyPr/>
          <a:lstStyle/>
          <a:p>
            <a:r>
              <a:rPr lang="en-US" sz="4000" b="1" dirty="0" smtClean="0"/>
              <a:t/>
            </a:r>
            <a:br>
              <a:rPr lang="en-US" sz="4000" b="1" dirty="0" smtClean="0"/>
            </a:br>
            <a:r>
              <a:rPr lang="en-US" sz="4000" b="1" dirty="0" smtClean="0"/>
              <a:t>COLLECT </a:t>
            </a:r>
            <a:r>
              <a:rPr lang="en-US" sz="4000" b="1" dirty="0"/>
              <a:t>THE HPV AFTER THE PAP</a:t>
            </a:r>
            <a:r>
              <a:rPr lang="en-US" sz="4000" dirty="0"/>
              <a:t/>
            </a:r>
            <a:br>
              <a:rPr lang="en-US" sz="4000" dirty="0"/>
            </a:br>
            <a:endParaRPr lang="en-US" sz="40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650236124"/>
              </p:ext>
            </p:extLst>
          </p:nvPr>
        </p:nvGraphicFramePr>
        <p:xfrm>
          <a:off x="792163" y="1555751"/>
          <a:ext cx="7570788" cy="4723765"/>
        </p:xfrm>
        <a:graphic>
          <a:graphicData uri="http://schemas.openxmlformats.org/drawingml/2006/table">
            <a:tbl>
              <a:tblPr firstRow="1" bandRow="1">
                <a:tableStyleId>{5C22544A-7EE6-4342-B048-85BDC9FD1C3A}</a:tableStyleId>
              </a:tblPr>
              <a:tblGrid>
                <a:gridCol w="3785394"/>
                <a:gridCol w="3785394"/>
              </a:tblGrid>
              <a:tr h="1889125">
                <a:tc>
                  <a:txBody>
                    <a:bodyPr/>
                    <a:lstStyle/>
                    <a:p>
                      <a:endParaRPr lang="en-US" dirty="0"/>
                    </a:p>
                  </a:txBody>
                  <a:tcPr/>
                </a:tc>
                <a:tc>
                  <a:txBody>
                    <a:bodyPr/>
                    <a:lstStyle/>
                    <a:p>
                      <a:r>
                        <a:rPr lang="en-US" sz="1800" b="1" kern="1200" dirty="0" smtClean="0">
                          <a:solidFill>
                            <a:schemeClr val="lt1"/>
                          </a:solidFill>
                          <a:effectLst/>
                          <a:latin typeface="+mn-lt"/>
                          <a:ea typeface="+mn-ea"/>
                          <a:cs typeface="+mn-cs"/>
                        </a:rPr>
                        <a:t>Then drop the “broom” portion in the container and close the lid, tightly. </a:t>
                      </a:r>
                      <a:endParaRPr lang="en-US" dirty="0"/>
                    </a:p>
                  </a:txBody>
                  <a:tcPr/>
                </a:tc>
              </a:tr>
              <a:tr h="370840">
                <a:tc>
                  <a:txBody>
                    <a:bodyPr/>
                    <a:lstStyle/>
                    <a:p>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effectLst/>
                          <a:latin typeface="+mn-lt"/>
                          <a:ea typeface="+mn-ea"/>
                          <a:cs typeface="+mn-cs"/>
                        </a:rPr>
                        <a:t>After closing the lid, shake the container.  This is important so that the cells DO NOT stick to the broom and the cells can be evaluated for HPV.  Our HPV read outs will be type specific for 16/18.  This means if we get +16 or 18 it will say so.  For any other high risk HPV it will just say “+ for HPV”.</a:t>
                      </a:r>
                    </a:p>
                    <a:p>
                      <a:endParaRPr lang="en-US" dirty="0"/>
                    </a:p>
                  </a:txBody>
                  <a:tcPr/>
                </a:tc>
              </a:tr>
            </a:tbl>
          </a:graphicData>
        </a:graphic>
      </p:graphicFrame>
      <p:pic>
        <p:nvPicPr>
          <p:cNvPr id="5" name="Picture 4"/>
          <p:cNvPicPr/>
          <p:nvPr/>
        </p:nvPicPr>
        <p:blipFill>
          <a:blip r:embed="rId2" cstate="print">
            <a:extLst>
              <a:ext uri="{28A0092B-C50C-407E-A947-70E740481C1C}">
                <a14:useLocalDpi xmlns:a14="http://schemas.microsoft.com/office/drawing/2010/main" xmlns="" val="0"/>
              </a:ext>
            </a:extLst>
          </a:blip>
          <a:stretch>
            <a:fillRect/>
          </a:stretch>
        </p:blipFill>
        <p:spPr>
          <a:xfrm>
            <a:off x="1430973" y="1555751"/>
            <a:ext cx="2442528" cy="1825624"/>
          </a:xfrm>
          <a:prstGeom prst="rect">
            <a:avLst/>
          </a:prstGeom>
        </p:spPr>
      </p:pic>
      <p:pic>
        <p:nvPicPr>
          <p:cNvPr id="6" name="Picture 5"/>
          <p:cNvPicPr/>
          <p:nvPr/>
        </p:nvPicPr>
        <p:blipFill>
          <a:blip r:embed="rId3" cstate="print">
            <a:extLst>
              <a:ext uri="{28A0092B-C50C-407E-A947-70E740481C1C}">
                <a14:useLocalDpi xmlns:a14="http://schemas.microsoft.com/office/drawing/2010/main" xmlns="" val="0"/>
              </a:ext>
            </a:extLst>
          </a:blip>
          <a:stretch>
            <a:fillRect/>
          </a:stretch>
        </p:blipFill>
        <p:spPr>
          <a:xfrm>
            <a:off x="1308100" y="3641724"/>
            <a:ext cx="2882899" cy="2486025"/>
          </a:xfrm>
          <a:prstGeom prst="rect">
            <a:avLst/>
          </a:prstGeom>
        </p:spPr>
      </p:pic>
    </p:spTree>
    <p:extLst>
      <p:ext uri="{BB962C8B-B14F-4D97-AF65-F5344CB8AC3E}">
        <p14:creationId xmlns:p14="http://schemas.microsoft.com/office/powerpoint/2010/main" xmlns="" val="385029629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a:t>ACS/ASCCP/ASCP Guidelines Development Process</a:t>
            </a:r>
            <a:endParaRPr lang="en-US" sz="3200" dirty="0"/>
          </a:p>
        </p:txBody>
      </p:sp>
      <p:sp>
        <p:nvSpPr>
          <p:cNvPr id="3" name="Content Placeholder 2"/>
          <p:cNvSpPr>
            <a:spLocks noGrp="1"/>
          </p:cNvSpPr>
          <p:nvPr>
            <p:ph idx="1"/>
          </p:nvPr>
        </p:nvSpPr>
        <p:spPr>
          <a:xfrm>
            <a:off x="792162" y="1761565"/>
            <a:ext cx="7570787" cy="4486835"/>
          </a:xfrm>
        </p:spPr>
        <p:txBody>
          <a:bodyPr>
            <a:noAutofit/>
          </a:bodyPr>
          <a:lstStyle/>
          <a:p>
            <a:r>
              <a:rPr lang="en-US" sz="2400" dirty="0"/>
              <a:t>6 topic areas identified:</a:t>
            </a:r>
          </a:p>
          <a:p>
            <a:r>
              <a:rPr lang="en-US" sz="2400" dirty="0" smtClean="0"/>
              <a:t>Optimal </a:t>
            </a:r>
            <a:r>
              <a:rPr lang="en-US" sz="2400" dirty="0"/>
              <a:t>screening </a:t>
            </a:r>
            <a:r>
              <a:rPr lang="en-US" sz="2400" dirty="0" smtClean="0"/>
              <a:t>intervals</a:t>
            </a:r>
          </a:p>
          <a:p>
            <a:r>
              <a:rPr lang="en-US" sz="2400" dirty="0" smtClean="0"/>
              <a:t>Screening </a:t>
            </a:r>
            <a:r>
              <a:rPr lang="en-US" sz="2400" dirty="0"/>
              <a:t>women 30</a:t>
            </a:r>
            <a:r>
              <a:rPr lang="en-US" sz="2400" dirty="0" smtClean="0"/>
              <a:t>+</a:t>
            </a:r>
          </a:p>
          <a:p>
            <a:r>
              <a:rPr lang="en-US" sz="2400" dirty="0" smtClean="0"/>
              <a:t>Managing </a:t>
            </a:r>
            <a:r>
              <a:rPr lang="en-US" sz="2400" dirty="0"/>
              <a:t>discordant cytology/HPV </a:t>
            </a:r>
            <a:r>
              <a:rPr lang="en-US" sz="2400" dirty="0" smtClean="0"/>
              <a:t>results</a:t>
            </a:r>
          </a:p>
          <a:p>
            <a:r>
              <a:rPr lang="en-US" sz="2400" dirty="0" smtClean="0"/>
              <a:t>Exiting </a:t>
            </a:r>
            <a:r>
              <a:rPr lang="en-US" sz="2400" dirty="0"/>
              <a:t>women from </a:t>
            </a:r>
            <a:r>
              <a:rPr lang="en-US" sz="2400" dirty="0" smtClean="0"/>
              <a:t>screening</a:t>
            </a:r>
          </a:p>
          <a:p>
            <a:r>
              <a:rPr lang="en-US" sz="2400" dirty="0" smtClean="0"/>
              <a:t>Impact </a:t>
            </a:r>
            <a:r>
              <a:rPr lang="en-US" sz="2400" dirty="0"/>
              <a:t>of HPV vaccination on </a:t>
            </a:r>
            <a:r>
              <a:rPr lang="en-US" sz="2400" dirty="0" smtClean="0"/>
              <a:t>screening</a:t>
            </a:r>
          </a:p>
          <a:p>
            <a:r>
              <a:rPr lang="en-US" sz="2400" dirty="0" smtClean="0"/>
              <a:t>Potential </a:t>
            </a:r>
            <a:r>
              <a:rPr lang="en-US" sz="2400" dirty="0"/>
              <a:t>for primary HPV testing (no Pap)</a:t>
            </a:r>
          </a:p>
        </p:txBody>
      </p:sp>
    </p:spTree>
    <p:extLst>
      <p:ext uri="{BB962C8B-B14F-4D97-AF65-F5344CB8AC3E}">
        <p14:creationId xmlns:p14="http://schemas.microsoft.com/office/powerpoint/2010/main" xmlns="" val="148255664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a:t>Guidelines Development Process Assumptions</a:t>
            </a:r>
            <a:endParaRPr lang="en-US" sz="3200" dirty="0"/>
          </a:p>
        </p:txBody>
      </p:sp>
      <p:sp>
        <p:nvSpPr>
          <p:cNvPr id="3" name="Content Placeholder 2"/>
          <p:cNvSpPr>
            <a:spLocks noGrp="1"/>
          </p:cNvSpPr>
          <p:nvPr>
            <p:ph idx="1"/>
          </p:nvPr>
        </p:nvSpPr>
        <p:spPr/>
        <p:txBody>
          <a:bodyPr>
            <a:normAutofit/>
          </a:bodyPr>
          <a:lstStyle/>
          <a:p>
            <a:r>
              <a:rPr lang="en-US" dirty="0" smtClean="0"/>
              <a:t>Preventing </a:t>
            </a:r>
            <a:r>
              <a:rPr lang="en-US" dirty="0"/>
              <a:t>all cervical cancer is unrealistic </a:t>
            </a:r>
            <a:endParaRPr lang="en-US" dirty="0" smtClean="0"/>
          </a:p>
          <a:p>
            <a:pPr lvl="2"/>
            <a:r>
              <a:rPr lang="en-US" dirty="0" smtClean="0"/>
              <a:t>No </a:t>
            </a:r>
            <a:r>
              <a:rPr lang="en-US" dirty="0"/>
              <a:t>screening test has 100% sensitivity</a:t>
            </a:r>
          </a:p>
          <a:p>
            <a:r>
              <a:rPr lang="en-US" dirty="0" smtClean="0"/>
              <a:t>Reasonable </a:t>
            </a:r>
            <a:r>
              <a:rPr lang="en-US" dirty="0"/>
              <a:t>risk is determined by a strategy of performing cytology alone at 2-3y </a:t>
            </a:r>
            <a:r>
              <a:rPr lang="en-US" dirty="0" smtClean="0"/>
              <a:t>intervals</a:t>
            </a:r>
          </a:p>
          <a:p>
            <a:pPr lvl="2"/>
            <a:r>
              <a:rPr lang="en-US" dirty="0" smtClean="0"/>
              <a:t> </a:t>
            </a:r>
            <a:r>
              <a:rPr lang="en-US" dirty="0"/>
              <a:t>Screening strategies with similar outcomes are acceptable</a:t>
            </a:r>
          </a:p>
          <a:p>
            <a:r>
              <a:rPr lang="en-US" dirty="0" smtClean="0"/>
              <a:t>Women </a:t>
            </a:r>
            <a:r>
              <a:rPr lang="en-US" dirty="0"/>
              <a:t>at similar risk for cancer should be managed the same</a:t>
            </a:r>
          </a:p>
        </p:txBody>
      </p:sp>
    </p:spTree>
    <p:extLst>
      <p:ext uri="{BB962C8B-B14F-4D97-AF65-F5344CB8AC3E}">
        <p14:creationId xmlns:p14="http://schemas.microsoft.com/office/powerpoint/2010/main" xmlns="" val="157938965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a:t>Guidelines Development Process Assumptions</a:t>
            </a:r>
            <a:endParaRPr lang="en-US" sz="3200" dirty="0"/>
          </a:p>
        </p:txBody>
      </p:sp>
      <p:sp>
        <p:nvSpPr>
          <p:cNvPr id="3" name="Content Placeholder 2"/>
          <p:cNvSpPr>
            <a:spLocks noGrp="1"/>
          </p:cNvSpPr>
          <p:nvPr>
            <p:ph idx="1"/>
          </p:nvPr>
        </p:nvSpPr>
        <p:spPr/>
        <p:txBody>
          <a:bodyPr>
            <a:normAutofit fontScale="92500" lnSpcReduction="10000"/>
          </a:bodyPr>
          <a:lstStyle/>
          <a:p>
            <a:r>
              <a:rPr lang="en-US" dirty="0"/>
              <a:t>Conventional and liquid-based cytology perform similarly</a:t>
            </a:r>
          </a:p>
          <a:p>
            <a:r>
              <a:rPr lang="en-US" dirty="0" smtClean="0"/>
              <a:t>HPV </a:t>
            </a:r>
            <a:r>
              <a:rPr lang="en-US" dirty="0"/>
              <a:t>tests should have ≥90% sensitivity for CIN2+ and CIN3+</a:t>
            </a:r>
          </a:p>
          <a:p>
            <a:r>
              <a:rPr lang="en-US" dirty="0"/>
              <a:t> Comparability of all FDA-approved HPV tests cannot be assumed</a:t>
            </a:r>
          </a:p>
          <a:p>
            <a:r>
              <a:rPr lang="en-US" dirty="0"/>
              <a:t> Utility of unapproved/laboratory developed tests is unknown, and tests should not be used in screening</a:t>
            </a:r>
          </a:p>
        </p:txBody>
      </p:sp>
    </p:spTree>
    <p:extLst>
      <p:ext uri="{BB962C8B-B14F-4D97-AF65-F5344CB8AC3E}">
        <p14:creationId xmlns:p14="http://schemas.microsoft.com/office/powerpoint/2010/main" xmlns="" val="210242864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sz="5400" b="1" dirty="0"/>
              <a:t>Being rarely or never screened is the major contributing factor to most cervical cancer deaths today.</a:t>
            </a:r>
            <a:endParaRPr lang="en-US" sz="5400" dirty="0"/>
          </a:p>
        </p:txBody>
      </p:sp>
    </p:spTree>
    <p:extLst>
      <p:ext uri="{BB962C8B-B14F-4D97-AF65-F5344CB8AC3E}">
        <p14:creationId xmlns:p14="http://schemas.microsoft.com/office/powerpoint/2010/main" xmlns="" val="142056670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 Id="rId5" Type="http://schemas.openxmlformats.org/officeDocument/2006/relationships/image" Target="../media/image5.jpeg"/><Relationship Id="rId4" Type="http://schemas.openxmlformats.org/officeDocument/2006/relationships/image" Target="../media/image4.jpeg"/></Relationships>
</file>

<file path=ppt/theme/theme1.xml><?xml version="1.0" encoding="utf-8"?>
<a:theme xmlns:a="http://schemas.openxmlformats.org/drawingml/2006/main" name="Infusion">
  <a:themeElements>
    <a:clrScheme name="Infusion">
      <a:dk1>
        <a:sysClr val="windowText" lastClr="000000"/>
      </a:dk1>
      <a:lt1>
        <a:sysClr val="window" lastClr="FFFFFF"/>
      </a:lt1>
      <a:dk2>
        <a:srgbClr val="2F1F58"/>
      </a:dk2>
      <a:lt2>
        <a:srgbClr val="B7A9E0"/>
      </a:lt2>
      <a:accent1>
        <a:srgbClr val="8C73D0"/>
      </a:accent1>
      <a:accent2>
        <a:srgbClr val="C2E8C4"/>
      </a:accent2>
      <a:accent3>
        <a:srgbClr val="C5A6E8"/>
      </a:accent3>
      <a:accent4>
        <a:srgbClr val="B45EC7"/>
      </a:accent4>
      <a:accent5>
        <a:srgbClr val="9FDAFB"/>
      </a:accent5>
      <a:accent6>
        <a:srgbClr val="95C5B0"/>
      </a:accent6>
      <a:hlink>
        <a:srgbClr val="744AE0"/>
      </a:hlink>
      <a:folHlink>
        <a:srgbClr val="8D8AD1"/>
      </a:folHlink>
    </a:clrScheme>
    <a:fontScheme name="Infusion">
      <a:majorFont>
        <a:latin typeface="Mistral"/>
        <a:ea typeface=""/>
        <a:cs typeface=""/>
        <a:font script="Jpan" typeface="ＤＦＰ行書体"/>
        <a:font script="Hans" typeface="宋体"/>
        <a:font script="Hant" typeface="新細明體"/>
      </a:majorFont>
      <a:minorFont>
        <a:latin typeface="Candara"/>
        <a:ea typeface=""/>
        <a:cs typeface=""/>
        <a:font script="Jpan" typeface="メイリオ"/>
        <a:font script="Hans" typeface="宋体"/>
        <a:font script="Hant" typeface="新細明體"/>
      </a:minorFont>
    </a:fontScheme>
    <a:fmtScheme name="Infusion">
      <a:fillStyleLst>
        <a:solidFill>
          <a:schemeClr val="phClr"/>
        </a:solidFill>
        <a:blipFill rotWithShape="1">
          <a:blip xmlns:r="http://schemas.openxmlformats.org/officeDocument/2006/relationships" r:embed="rId1">
            <a:duotone>
              <a:schemeClr val="phClr">
                <a:shade val="70000"/>
                <a:satMod val="120000"/>
              </a:schemeClr>
              <a:schemeClr val="phClr">
                <a:tint val="70000"/>
                <a:satMod val="300000"/>
                <a:lumMod val="125000"/>
              </a:schemeClr>
            </a:duotone>
          </a:blip>
          <a:tile tx="0" ty="0" sx="50000" sy="50000" flip="none" algn="tl"/>
        </a:blipFill>
        <a:blipFill rotWithShape="1">
          <a:blip xmlns:r="http://schemas.openxmlformats.org/officeDocument/2006/relationships" r:embed="rId2">
            <a:duotone>
              <a:schemeClr val="phClr">
                <a:shade val="70000"/>
                <a:satMod val="120000"/>
              </a:schemeClr>
              <a:schemeClr val="phClr">
                <a:tint val="70000"/>
                <a:satMod val="135000"/>
              </a:schemeClr>
            </a:duotone>
          </a:blip>
          <a:tile tx="0" ty="0" sx="40000" sy="40000" flip="none" algn="tl"/>
        </a:blipFill>
      </a:fillStyleLst>
      <a:lnStyleLst>
        <a:ln w="38100" cap="flat" cmpd="sng" algn="ctr">
          <a:solidFill>
            <a:schemeClr val="phClr">
              <a:alpha val="70000"/>
              <a:satMod val="105000"/>
            </a:schemeClr>
          </a:solidFill>
          <a:prstDash val="solid"/>
          <a:miter/>
        </a:ln>
        <a:ln w="50800" cap="flat" cmpd="sng" algn="ctr">
          <a:solidFill>
            <a:schemeClr val="phClr">
              <a:alpha val="50000"/>
            </a:schemeClr>
          </a:solidFill>
          <a:prstDash val="solid"/>
          <a:miter/>
        </a:ln>
        <a:ln w="88900" cap="flat" cmpd="sng" algn="ctr">
          <a:solidFill>
            <a:schemeClr val="phClr">
              <a:alpha val="40000"/>
            </a:schemeClr>
          </a:solidFill>
          <a:prstDash val="solid"/>
          <a:miter/>
        </a:ln>
      </a:lnStyleLst>
      <a:effectStyleLst>
        <a:effectStyle>
          <a:effectLst/>
        </a:effectStyle>
        <a:effectStyle>
          <a:effectLst>
            <a:outerShdw blurRad="38100" dist="25400" dir="5400000" rotWithShape="0">
              <a:srgbClr val="000000">
                <a:alpha val="50000"/>
              </a:srgbClr>
            </a:outerShdw>
          </a:effectLst>
        </a:effectStyle>
        <a:effectStyle>
          <a:effectLst>
            <a:innerShdw blurRad="190500" dir="13500000">
              <a:srgbClr val="000000">
                <a:alpha val="50000"/>
              </a:srgbClr>
            </a:innerShdw>
            <a:outerShdw blurRad="38100" dist="25400" dir="5400000" rotWithShape="0">
              <a:srgbClr val="000000">
                <a:alpha val="50000"/>
              </a:srgbClr>
            </a:outerShdw>
          </a:effectLst>
        </a:effectStyle>
      </a:effectStyleLst>
      <a:bgFillStyleLst>
        <a:blipFill rotWithShape="1">
          <a:blip xmlns:r="http://schemas.openxmlformats.org/officeDocument/2006/relationships" r:embed="rId3">
            <a:duotone>
              <a:schemeClr val="phClr">
                <a:shade val="70000"/>
                <a:satMod val="500000"/>
                <a:lumMod val="50000"/>
              </a:schemeClr>
              <a:schemeClr val="phClr">
                <a:satMod val="800000"/>
                <a:lumMod val="250000"/>
              </a:schemeClr>
            </a:duotone>
          </a:blip>
          <a:stretch/>
        </a:blipFill>
        <a:blipFill rotWithShape="1">
          <a:blip xmlns:r="http://schemas.openxmlformats.org/officeDocument/2006/relationships" r:embed="rId4">
            <a:duotone>
              <a:schemeClr val="phClr">
                <a:shade val="70000"/>
                <a:satMod val="500000"/>
                <a:lumMod val="50000"/>
              </a:schemeClr>
              <a:schemeClr val="phClr">
                <a:satMod val="800000"/>
                <a:lumMod val="250000"/>
              </a:schemeClr>
            </a:duotone>
          </a:blip>
          <a:stretch/>
        </a:blipFill>
        <a:blipFill rotWithShape="1">
          <a:blip xmlns:r="http://schemas.openxmlformats.org/officeDocument/2006/relationships" r:embed="rId5">
            <a:duotone>
              <a:schemeClr val="phClr">
                <a:shade val="70000"/>
                <a:satMod val="500000"/>
                <a:lumMod val="50000"/>
              </a:schemeClr>
              <a:schemeClr val="phClr">
                <a:satMod val="800000"/>
                <a:lumMod val="25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Infusion.thmx</Template>
  <TotalTime>316</TotalTime>
  <Words>2838</Words>
  <Application>Microsoft Office PowerPoint</Application>
  <PresentationFormat>Letter Paper (8.5x11 in)</PresentationFormat>
  <Paragraphs>278</Paragraphs>
  <Slides>59</Slides>
  <Notes>0</Notes>
  <HiddenSlides>0</HiddenSlides>
  <MMClips>0</MMClips>
  <ScaleCrop>false</ScaleCrop>
  <HeadingPairs>
    <vt:vector size="4" baseType="variant">
      <vt:variant>
        <vt:lpstr>Theme</vt:lpstr>
      </vt:variant>
      <vt:variant>
        <vt:i4>1</vt:i4>
      </vt:variant>
      <vt:variant>
        <vt:lpstr>Slide Titles</vt:lpstr>
      </vt:variant>
      <vt:variant>
        <vt:i4>59</vt:i4>
      </vt:variant>
    </vt:vector>
  </HeadingPairs>
  <TitlesOfParts>
    <vt:vector size="60" baseType="lpstr">
      <vt:lpstr>Infusion</vt:lpstr>
      <vt:lpstr>Pap Smear Update</vt:lpstr>
      <vt:lpstr>Objectives of Screening </vt:lpstr>
      <vt:lpstr>Slide 3</vt:lpstr>
      <vt:lpstr>Why isn’t “finding lesions” the objective of screening?</vt:lpstr>
      <vt:lpstr>Consensus Conference Sponsored by</vt:lpstr>
      <vt:lpstr>ACS/ASCCP/ASCP Guidelines Development Process</vt:lpstr>
      <vt:lpstr>Guidelines Development Process Assumptions</vt:lpstr>
      <vt:lpstr>Guidelines Development Process Assumptions</vt:lpstr>
      <vt:lpstr>Slide 9</vt:lpstr>
      <vt:lpstr> Who are the Rarely and Never Screened? </vt:lpstr>
      <vt:lpstr>Slide 11</vt:lpstr>
      <vt:lpstr>Slide 12</vt:lpstr>
      <vt:lpstr>Slide 13</vt:lpstr>
      <vt:lpstr>Guidelines Development Process Assumptions</vt:lpstr>
      <vt:lpstr>Guidelines Development Process Assumptions</vt:lpstr>
      <vt:lpstr>Guidelines Development Process Assumptions</vt:lpstr>
      <vt:lpstr>Treatment saves lives, but at what cost?</vt:lpstr>
      <vt:lpstr>Cervical Cancer Incidence by Age Group, USCS*, 1998-2002</vt:lpstr>
      <vt:lpstr>New ACS/ASCCP/ASCP Guidelines When to begin screening</vt:lpstr>
      <vt:lpstr>Adolescent Needs</vt:lpstr>
      <vt:lpstr>Screening for ages 21-29</vt:lpstr>
      <vt:lpstr>Rationale for Longer Pap Screening Intervals</vt:lpstr>
      <vt:lpstr>Rationale for Longer Pap Screening Intervals-2</vt:lpstr>
      <vt:lpstr>Rationale for Avoiding HPV Tests Among Women Ages 21-29</vt:lpstr>
      <vt:lpstr>Screening For Women Ages 30-64</vt:lpstr>
      <vt:lpstr>Rationale for Cotesting, Ages 30-64</vt:lpstr>
      <vt:lpstr>Why Not Annual Cotesting?</vt:lpstr>
      <vt:lpstr>Managing ASC-US/HPV negative tests</vt:lpstr>
      <vt:lpstr>Managing HPV+/Cytology- Cotests</vt:lpstr>
      <vt:lpstr>(1) Repeat cotest in 12 months</vt:lpstr>
      <vt:lpstr>(2) Immediate HPV genotyping</vt:lpstr>
      <vt:lpstr>Managing HPV+/Cytology- Cotests Rationale</vt:lpstr>
      <vt:lpstr>When to Stop Screening</vt:lpstr>
      <vt:lpstr>Stop screening at age 65</vt:lpstr>
      <vt:lpstr>Rationale for stopping at 65 years</vt:lpstr>
      <vt:lpstr>When to stop screening </vt:lpstr>
      <vt:lpstr>Rationale for stopping after Hysterectomy</vt:lpstr>
      <vt:lpstr>When NOT to stop at age 65 years</vt:lpstr>
      <vt:lpstr>Screening a Vaccinated Cohort</vt:lpstr>
      <vt:lpstr>2013 Standards</vt:lpstr>
      <vt:lpstr>Conclusion</vt:lpstr>
      <vt:lpstr>Caveats</vt:lpstr>
      <vt:lpstr>Letter to Staff</vt:lpstr>
      <vt:lpstr>EPIC ORDER SET</vt:lpstr>
      <vt:lpstr>PAP- HPV TEST ONLY </vt:lpstr>
      <vt:lpstr>PAP DIAGNOSTIC,  AGE &gt;25, CYTOLOGY + HPV </vt:lpstr>
      <vt:lpstr>Slide 47</vt:lpstr>
      <vt:lpstr>PAP SCREENING, AGE 25-29, CYTOLOGY + REFLEX FOR ASCUC/LGSIL </vt:lpstr>
      <vt:lpstr>PAP SCREENING, AGE 30-65+, CYTOLOGY + HPV EVERY 5 YEARS </vt:lpstr>
      <vt:lpstr>PAP DIAGNOSTIC, AGE 21-24, CYTOLOGY ONLY </vt:lpstr>
      <vt:lpstr>The Updated Screening Guidelines for Cervical Cancer </vt:lpstr>
      <vt:lpstr>The Updated Screening Guidelines for Cervical Cancer </vt:lpstr>
      <vt:lpstr>Pap Screening and Pap Diagnostic  (What is the difference?)</vt:lpstr>
      <vt:lpstr>Pap Screening and Pap Diagnostic  (What is the difference?)</vt:lpstr>
      <vt:lpstr>Pap Smear Cheat Sheet: </vt:lpstr>
      <vt:lpstr>Pap Smear Cheat Sheet: </vt:lpstr>
      <vt:lpstr>Collect Pap Smear First</vt:lpstr>
      <vt:lpstr> COLLECT THE HPV AFTER THE PAP </vt:lpstr>
      <vt:lpstr> COLLECT THE HPV AFTER THE PAP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Pap Smear Update</dc:title>
  <dc:creator>Grace Cavallaro</dc:creator>
  <cp:lastModifiedBy>jcarey</cp:lastModifiedBy>
  <cp:revision>58</cp:revision>
  <cp:lastPrinted>2014-01-06T18:08:08Z</cp:lastPrinted>
  <dcterms:created xsi:type="dcterms:W3CDTF">2014-01-01T19:09:00Z</dcterms:created>
  <dcterms:modified xsi:type="dcterms:W3CDTF">2014-01-16T23:31:52Z</dcterms:modified>
</cp:coreProperties>
</file>